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0" r:id="rId3"/>
    <p:sldId id="296" r:id="rId4"/>
    <p:sldId id="286" r:id="rId5"/>
    <p:sldId id="275" r:id="rId6"/>
    <p:sldId id="289" r:id="rId7"/>
    <p:sldId id="288" r:id="rId8"/>
    <p:sldId id="287" r:id="rId9"/>
    <p:sldId id="262" r:id="rId10"/>
    <p:sldId id="269" r:id="rId11"/>
    <p:sldId id="274" r:id="rId12"/>
    <p:sldId id="278" r:id="rId13"/>
    <p:sldId id="291" r:id="rId14"/>
    <p:sldId id="292" r:id="rId15"/>
    <p:sldId id="293" r:id="rId16"/>
    <p:sldId id="295" r:id="rId17"/>
    <p:sldId id="290" r:id="rId18"/>
  </p:sldIdLst>
  <p:sldSz cx="9144000" cy="6858000" type="screen4x3"/>
  <p:notesSz cx="6834188" cy="9979025"/>
  <p:defaultTextStyle>
    <a:defPPr>
      <a:defRPr lang="en-US"/>
    </a:defPPr>
    <a:lvl1pPr algn="l" rtl="0" fontAlgn="base">
      <a:spcBef>
        <a:spcPct val="0"/>
      </a:spcBef>
      <a:spcAft>
        <a:spcPct val="0"/>
      </a:spcAft>
      <a:defRPr sz="20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bg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bg1"/>
        </a:solidFill>
        <a:latin typeface="Arial" pitchFamily="34" charset="0"/>
        <a:ea typeface="+mn-ea"/>
        <a:cs typeface="Arial" pitchFamily="34" charset="0"/>
      </a:defRPr>
    </a:lvl5pPr>
    <a:lvl6pPr marL="2286000" algn="l" defTabSz="914400" rtl="0" eaLnBrk="1" latinLnBrk="0" hangingPunct="1">
      <a:defRPr sz="2000" kern="1200">
        <a:solidFill>
          <a:schemeClr val="bg1"/>
        </a:solidFill>
        <a:latin typeface="Arial" pitchFamily="34" charset="0"/>
        <a:ea typeface="+mn-ea"/>
        <a:cs typeface="Arial" pitchFamily="34" charset="0"/>
      </a:defRPr>
    </a:lvl6pPr>
    <a:lvl7pPr marL="2743200" algn="l" defTabSz="914400" rtl="0" eaLnBrk="1" latinLnBrk="0" hangingPunct="1">
      <a:defRPr sz="2000" kern="1200">
        <a:solidFill>
          <a:schemeClr val="bg1"/>
        </a:solidFill>
        <a:latin typeface="Arial" pitchFamily="34" charset="0"/>
        <a:ea typeface="+mn-ea"/>
        <a:cs typeface="Arial" pitchFamily="34" charset="0"/>
      </a:defRPr>
    </a:lvl7pPr>
    <a:lvl8pPr marL="3200400" algn="l" defTabSz="914400" rtl="0" eaLnBrk="1" latinLnBrk="0" hangingPunct="1">
      <a:defRPr sz="2000" kern="1200">
        <a:solidFill>
          <a:schemeClr val="bg1"/>
        </a:solidFill>
        <a:latin typeface="Arial" pitchFamily="34" charset="0"/>
        <a:ea typeface="+mn-ea"/>
        <a:cs typeface="Arial" pitchFamily="34" charset="0"/>
      </a:defRPr>
    </a:lvl8pPr>
    <a:lvl9pPr marL="3657600" algn="l" defTabSz="914400" rtl="0" eaLnBrk="1" latinLnBrk="0" hangingPunct="1">
      <a:defRPr sz="2000"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FF66"/>
    <a:srgbClr val="CC0000"/>
    <a:srgbClr val="FF0000"/>
    <a:srgbClr val="FFFF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38" autoAdjust="0"/>
    <p:restoredTop sz="94660"/>
  </p:normalViewPr>
  <p:slideViewPr>
    <p:cSldViewPr>
      <p:cViewPr varScale="1">
        <p:scale>
          <a:sx n="38" d="100"/>
          <a:sy n="38" d="100"/>
        </p:scale>
        <p:origin x="-127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Arial" charset="0"/>
              </a:defRPr>
            </a:lvl1pPr>
          </a:lstStyle>
          <a:p>
            <a:pPr>
              <a:defRPr/>
            </a:pPr>
            <a:endParaRPr lang="en-US"/>
          </a:p>
        </p:txBody>
      </p:sp>
      <p:sp>
        <p:nvSpPr>
          <p:cNvPr id="51203" name="Rectangle 3"/>
          <p:cNvSpPr>
            <a:spLocks noGrp="1" noChangeArrowheads="1"/>
          </p:cNvSpPr>
          <p:nvPr>
            <p:ph type="dt" sz="quarter" idx="1"/>
          </p:nvPr>
        </p:nvSpPr>
        <p:spPr bwMode="auto">
          <a:xfrm>
            <a:off x="3871913" y="0"/>
            <a:ext cx="296068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Arial" charset="0"/>
              </a:defRPr>
            </a:lvl1pPr>
          </a:lstStyle>
          <a:p>
            <a:pPr>
              <a:defRPr/>
            </a:pPr>
            <a:endParaRPr lang="en-US"/>
          </a:p>
        </p:txBody>
      </p:sp>
      <p:sp>
        <p:nvSpPr>
          <p:cNvPr id="51204" name="Rectangle 4"/>
          <p:cNvSpPr>
            <a:spLocks noGrp="1" noChangeArrowheads="1"/>
          </p:cNvSpPr>
          <p:nvPr>
            <p:ph type="ftr" sz="quarter" idx="2"/>
          </p:nvPr>
        </p:nvSpPr>
        <p:spPr bwMode="auto">
          <a:xfrm>
            <a:off x="0" y="9478963"/>
            <a:ext cx="2962275"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Arial" charset="0"/>
              </a:defRPr>
            </a:lvl1pPr>
          </a:lstStyle>
          <a:p>
            <a:pPr>
              <a:defRPr/>
            </a:pPr>
            <a:endParaRPr lang="en-US"/>
          </a:p>
        </p:txBody>
      </p:sp>
      <p:sp>
        <p:nvSpPr>
          <p:cNvPr id="51205" name="Rectangle 5"/>
          <p:cNvSpPr>
            <a:spLocks noGrp="1" noChangeArrowheads="1"/>
          </p:cNvSpPr>
          <p:nvPr>
            <p:ph type="sldNum" sz="quarter" idx="3"/>
          </p:nvPr>
        </p:nvSpPr>
        <p:spPr bwMode="auto">
          <a:xfrm>
            <a:off x="3871913" y="9478963"/>
            <a:ext cx="296068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Arial" charset="0"/>
              </a:defRPr>
            </a:lvl1pPr>
          </a:lstStyle>
          <a:p>
            <a:pPr>
              <a:defRPr/>
            </a:pPr>
            <a:fld id="{D72C8B4F-8A96-4DCF-A3B7-CA96395EE19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Arial" charset="0"/>
              </a:defRPr>
            </a:lvl1pPr>
          </a:lstStyle>
          <a:p>
            <a:pPr>
              <a:defRPr/>
            </a:pPr>
            <a:endParaRPr lang="en-US"/>
          </a:p>
        </p:txBody>
      </p:sp>
      <p:sp>
        <p:nvSpPr>
          <p:cNvPr id="37891" name="Rectangle 3"/>
          <p:cNvSpPr>
            <a:spLocks noGrp="1" noChangeArrowheads="1"/>
          </p:cNvSpPr>
          <p:nvPr>
            <p:ph type="dt" idx="1"/>
          </p:nvPr>
        </p:nvSpPr>
        <p:spPr bwMode="auto">
          <a:xfrm>
            <a:off x="3871913" y="0"/>
            <a:ext cx="296068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Arial" charset="0"/>
              </a:defRPr>
            </a:lvl1pPr>
          </a:lstStyle>
          <a:p>
            <a:pPr>
              <a:defRPr/>
            </a:pPr>
            <a:endParaRPr lang="en-US"/>
          </a:p>
        </p:txBody>
      </p:sp>
      <p:sp>
        <p:nvSpPr>
          <p:cNvPr id="19460" name="Rectangle 4"/>
          <p:cNvSpPr>
            <a:spLocks noRo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4213" y="4740275"/>
            <a:ext cx="5467350" cy="4491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478963"/>
            <a:ext cx="2962275"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71913" y="9478963"/>
            <a:ext cx="296068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Arial" charset="0"/>
              </a:defRPr>
            </a:lvl1pPr>
          </a:lstStyle>
          <a:p>
            <a:pPr>
              <a:defRPr/>
            </a:pPr>
            <a:fld id="{A0C7F7F5-8CA6-4992-B015-32DA1EBE5C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4AEF6A2-D208-4910-ABE7-A9BC2C6B06A1}"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5CBBD5-8A66-4A0E-9535-2B33D30A00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6B88A25-A0A3-40D6-BE87-59DC3437B925}"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A169F-A66E-4870-84C5-D9EA24DFB0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BBFDA87-EFB5-48C0-B70E-AEC72237C38B}"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75422-86AA-435B-9D3A-50B1B3D730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3EA052-89B2-4F43-8BC7-C596ADE62433}"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564B0-1A35-4F54-879B-6CC14375A2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9F52669-B7D6-430D-B568-7A0E7EDB89A0}"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12C80-D316-4CDF-A513-93269CBC9C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53F1923-C94A-4DCA-9CA9-91849B04E5DE}"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D06B50-8666-40CE-B645-80135BBCD2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8271785-9FB2-421C-9E70-54F57F3D9047}" type="datetime1">
              <a:rPr lang="en-US"/>
              <a:pPr>
                <a:defRPr/>
              </a:pPr>
              <a:t>6/30/2016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1EAF55-5EE6-4B7D-B4A4-90F2607CC6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CBFCD6F-1B5C-4BDF-96C1-FB54E322C76B}" type="datetime1">
              <a:rPr lang="en-US"/>
              <a:pPr>
                <a:defRPr/>
              </a:pPr>
              <a:t>6/30/2016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CE1C43-1D86-4119-9E30-E446E88E1D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1D288B-F57A-4C22-9361-16C2E8F1F1FE}" type="datetime1">
              <a:rPr lang="en-US"/>
              <a:pPr>
                <a:defRPr/>
              </a:pPr>
              <a:t>6/30/2016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527EB8-2BEC-4FBF-91D3-7FEABF9DFE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2CBFBB-161A-412C-A781-54D5ACB1EF1B}"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7DDC5F-2969-4AD3-8154-6E5587F9AE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D3FD0D-9904-4E71-8AA9-FDA3270476F8}"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DF1F28-9DD8-4416-A6CD-DEC88B3972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Arial" charset="0"/>
              </a:defRPr>
            </a:lvl1pPr>
          </a:lstStyle>
          <a:p>
            <a:pPr>
              <a:defRPr/>
            </a:pPr>
            <a:fld id="{B70FA00B-AD89-486D-A9C2-68ED97F9D65A}" type="datetime1">
              <a:rPr lang="en-US"/>
              <a:pPr>
                <a:defRPr/>
              </a:pPr>
              <a:t>6/30/2016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Arial" charset="0"/>
              </a:defRPr>
            </a:lvl1pPr>
          </a:lstStyle>
          <a:p>
            <a:pPr>
              <a:defRPr/>
            </a:pPr>
            <a:fld id="{7186E281-7BF8-47E9-9EF5-121EB4F359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cs typeface="+mn-cs"/>
        </a:defRPr>
      </a:lvl2pPr>
      <a:lvl3pPr marL="1143000" indent="-228600" algn="l" rtl="0" eaLnBrk="0" fontAlgn="base" hangingPunct="0">
        <a:spcBef>
          <a:spcPct val="20000"/>
        </a:spcBef>
        <a:spcAft>
          <a:spcPct val="0"/>
        </a:spcAft>
        <a:buChar char="•"/>
        <a:defRPr sz="20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E:\HUNGDIENQN\THI%20GVG%202012\BAI%20GIANG%2023THANG%202\VIDEO%20CHUAN.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5F6E0E32-5929-4B40-9384-1014F9A113AE}"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2051" name="Text Box 4"/>
          <p:cNvSpPr txBox="1">
            <a:spLocks noChangeArrowheads="1"/>
          </p:cNvSpPr>
          <p:nvPr/>
        </p:nvSpPr>
        <p:spPr bwMode="auto">
          <a:xfrm>
            <a:off x="3733800" y="381000"/>
            <a:ext cx="14478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2054" name="Rectangle 6"/>
          <p:cNvSpPr>
            <a:spLocks noChangeArrowheads="1"/>
          </p:cNvSpPr>
          <p:nvPr/>
        </p:nvSpPr>
        <p:spPr bwMode="auto">
          <a:xfrm>
            <a:off x="1905000" y="5638800"/>
            <a:ext cx="5048250" cy="396875"/>
          </a:xfrm>
          <a:prstGeom prst="rect">
            <a:avLst/>
          </a:prstGeom>
          <a:noFill/>
          <a:ln w="9525">
            <a:noFill/>
            <a:miter lim="800000"/>
            <a:headEnd/>
            <a:tailEnd/>
          </a:ln>
        </p:spPr>
        <p:txBody>
          <a:bodyPr wrap="none">
            <a:spAutoFit/>
          </a:bodyPr>
          <a:lstStyle/>
          <a:p>
            <a:pPr eaLnBrk="0" hangingPunct="0">
              <a:spcBef>
                <a:spcPct val="50000"/>
              </a:spcBef>
            </a:pPr>
            <a:r>
              <a:rPr lang="en-US" b="1" i="1"/>
              <a:t>Nêu mục đích mở đường Trường Sơn ? </a:t>
            </a:r>
          </a:p>
        </p:txBody>
      </p:sp>
      <p:pic>
        <p:nvPicPr>
          <p:cNvPr id="2056" name="Picture 8" descr="7"/>
          <p:cNvPicPr>
            <a:picLocks noChangeAspect="1" noChangeArrowheads="1"/>
          </p:cNvPicPr>
          <p:nvPr/>
        </p:nvPicPr>
        <p:blipFill>
          <a:blip r:embed="rId2"/>
          <a:srcRect/>
          <a:stretch>
            <a:fillRect/>
          </a:stretch>
        </p:blipFill>
        <p:spPr bwMode="auto">
          <a:xfrm>
            <a:off x="609600" y="1295400"/>
            <a:ext cx="80772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diamond(in)">
                                      <p:cBhvr>
                                        <p:cTn id="7" dur="2000"/>
                                        <p:tgtEl>
                                          <p:spTgt spid="2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randombar(horizontal)">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652256FE-5700-4B17-AD70-A05C3B393307}"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11267" name="Text Box 3"/>
          <p:cNvSpPr txBox="1">
            <a:spLocks noChangeArrowheads="1"/>
          </p:cNvSpPr>
          <p:nvPr/>
        </p:nvSpPr>
        <p:spPr bwMode="auto">
          <a:xfrm>
            <a:off x="3733800" y="381000"/>
            <a:ext cx="19050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1268" name="Text Box 4"/>
          <p:cNvSpPr txBox="1">
            <a:spLocks noChangeArrowheads="1"/>
          </p:cNvSpPr>
          <p:nvPr/>
        </p:nvSpPr>
        <p:spPr bwMode="auto">
          <a:xfrm>
            <a:off x="2667000" y="746125"/>
            <a:ext cx="44958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11269" name="Text Box 5"/>
          <p:cNvSpPr txBox="1">
            <a:spLocks noChangeArrowheads="1"/>
          </p:cNvSpPr>
          <p:nvPr/>
        </p:nvSpPr>
        <p:spPr bwMode="auto">
          <a:xfrm>
            <a:off x="0" y="2133600"/>
            <a:ext cx="8686800" cy="830263"/>
          </a:xfrm>
          <a:prstGeom prst="rect">
            <a:avLst/>
          </a:prstGeom>
          <a:noFill/>
          <a:ln w="9525">
            <a:noFill/>
            <a:miter lim="800000"/>
            <a:headEnd/>
            <a:tailEnd/>
          </a:ln>
        </p:spPr>
        <p:txBody>
          <a:bodyPr>
            <a:spAutoFit/>
          </a:bodyPr>
          <a:lstStyle/>
          <a:p>
            <a:pPr>
              <a:spcBef>
                <a:spcPct val="50000"/>
              </a:spcBef>
            </a:pPr>
            <a:r>
              <a:rPr lang="en-US" sz="2400">
                <a:solidFill>
                  <a:srgbClr val="FFFF66"/>
                </a:solidFill>
              </a:rPr>
              <a:t>2.  Kết quả, ý nghĩa của cuộc tấn công nổi dậy tết Mậu Thân năm 1968</a:t>
            </a:r>
          </a:p>
        </p:txBody>
      </p:sp>
      <p:sp>
        <p:nvSpPr>
          <p:cNvPr id="11270" name="Text Box 9"/>
          <p:cNvSpPr txBox="1">
            <a:spLocks noChangeArrowheads="1"/>
          </p:cNvSpPr>
          <p:nvPr/>
        </p:nvSpPr>
        <p:spPr bwMode="auto">
          <a:xfrm>
            <a:off x="0" y="1219200"/>
            <a:ext cx="6705600" cy="457200"/>
          </a:xfrm>
          <a:prstGeom prst="rect">
            <a:avLst/>
          </a:prstGeom>
          <a:noFill/>
          <a:ln w="9525">
            <a:noFill/>
            <a:miter lim="800000"/>
            <a:headEnd/>
            <a:tailEnd/>
          </a:ln>
        </p:spPr>
        <p:txBody>
          <a:bodyPr>
            <a:spAutoFit/>
          </a:bodyPr>
          <a:lstStyle/>
          <a:p>
            <a:pPr>
              <a:spcBef>
                <a:spcPct val="50000"/>
              </a:spcBef>
            </a:pPr>
            <a:r>
              <a:rPr lang="en-US" sz="2400">
                <a:solidFill>
                  <a:srgbClr val="FFFF66"/>
                </a:solidFill>
              </a:rPr>
              <a:t>1. Cuộc tiến công nổi dậy tết Mậu Thân 1968</a:t>
            </a:r>
          </a:p>
        </p:txBody>
      </p:sp>
      <p:grpSp>
        <p:nvGrpSpPr>
          <p:cNvPr id="2" name="Group 16"/>
          <p:cNvGrpSpPr>
            <a:grpSpLocks/>
          </p:cNvGrpSpPr>
          <p:nvPr/>
        </p:nvGrpSpPr>
        <p:grpSpPr bwMode="auto">
          <a:xfrm>
            <a:off x="533400" y="3352800"/>
            <a:ext cx="7696200" cy="2990850"/>
            <a:chOff x="336" y="2112"/>
            <a:chExt cx="4848" cy="1884"/>
          </a:xfrm>
        </p:grpSpPr>
        <p:sp>
          <p:nvSpPr>
            <p:cNvPr id="11274" name="AutoShape 12"/>
            <p:cNvSpPr>
              <a:spLocks noChangeArrowheads="1"/>
            </p:cNvSpPr>
            <p:nvPr/>
          </p:nvSpPr>
          <p:spPr bwMode="auto">
            <a:xfrm>
              <a:off x="336" y="2112"/>
              <a:ext cx="4848" cy="1824"/>
            </a:xfrm>
            <a:prstGeom prst="flowChartDocument">
              <a:avLst/>
            </a:prstGeom>
            <a:solidFill>
              <a:srgbClr val="FFFF66"/>
            </a:solidFill>
            <a:ln w="9525">
              <a:solidFill>
                <a:schemeClr val="tx1"/>
              </a:solidFill>
              <a:miter lim="800000"/>
              <a:headEnd/>
              <a:tailEnd/>
            </a:ln>
          </p:spPr>
          <p:txBody>
            <a:bodyPr wrap="none" anchor="ctr"/>
            <a:lstStyle/>
            <a:p>
              <a:endParaRPr lang="en-US"/>
            </a:p>
          </p:txBody>
        </p:sp>
        <p:sp>
          <p:nvSpPr>
            <p:cNvPr id="11275" name="Text Box 13"/>
            <p:cNvSpPr txBox="1">
              <a:spLocks noChangeArrowheads="1"/>
            </p:cNvSpPr>
            <p:nvPr/>
          </p:nvSpPr>
          <p:spPr bwMode="auto">
            <a:xfrm>
              <a:off x="432" y="2160"/>
              <a:ext cx="4656" cy="756"/>
            </a:xfrm>
            <a:prstGeom prst="rect">
              <a:avLst/>
            </a:prstGeom>
            <a:noFill/>
            <a:ln w="9525">
              <a:noFill/>
              <a:miter lim="800000"/>
              <a:headEnd/>
              <a:tailEnd/>
            </a:ln>
          </p:spPr>
          <p:txBody>
            <a:bodyPr>
              <a:spAutoFit/>
            </a:bodyPr>
            <a:lstStyle/>
            <a:p>
              <a:pPr>
                <a:spcBef>
                  <a:spcPct val="50000"/>
                </a:spcBef>
              </a:pPr>
              <a:r>
                <a:rPr lang="en-US" sz="2400" b="1" i="1" u="sng">
                  <a:solidFill>
                    <a:srgbClr val="000099"/>
                  </a:solidFill>
                </a:rPr>
                <a:t>Kết quả</a:t>
              </a:r>
              <a:r>
                <a:rPr lang="en-US" sz="2400" b="1" i="1">
                  <a:solidFill>
                    <a:srgbClr val="000099"/>
                  </a:solidFill>
                </a:rPr>
                <a:t>:</a:t>
              </a:r>
              <a:r>
                <a:rPr lang="en-US" sz="2400" i="1">
                  <a:solidFill>
                    <a:srgbClr val="000099"/>
                  </a:solidFill>
                </a:rPr>
                <a:t> Cuộc tiến công và nổi dậy tết Mậu Thân 1968 đã làm cho hầu hết các cơ quan trung ương và địa phương Mĩ và chính quyền Sài Gòn bị tê liệt.</a:t>
              </a:r>
            </a:p>
          </p:txBody>
        </p:sp>
        <p:sp>
          <p:nvSpPr>
            <p:cNvPr id="11276" name="Rectangle 14"/>
            <p:cNvSpPr>
              <a:spLocks noChangeArrowheads="1"/>
            </p:cNvSpPr>
            <p:nvPr/>
          </p:nvSpPr>
          <p:spPr bwMode="auto">
            <a:xfrm>
              <a:off x="432" y="2891"/>
              <a:ext cx="4704" cy="1105"/>
            </a:xfrm>
            <a:prstGeom prst="rect">
              <a:avLst/>
            </a:prstGeom>
            <a:noFill/>
            <a:ln w="9525">
              <a:noFill/>
              <a:miter lim="800000"/>
              <a:headEnd/>
              <a:tailEnd/>
            </a:ln>
          </p:spPr>
          <p:txBody>
            <a:bodyPr>
              <a:spAutoFit/>
            </a:bodyPr>
            <a:lstStyle/>
            <a:p>
              <a:r>
                <a:rPr lang="en-US" sz="2400" b="1" i="1" u="sng">
                  <a:solidFill>
                    <a:srgbClr val="000099"/>
                  </a:solidFill>
                </a:rPr>
                <a:t>Ý nghĩa:</a:t>
              </a:r>
              <a:r>
                <a:rPr lang="en-US" sz="2400" i="1">
                  <a:solidFill>
                    <a:srgbClr val="000099"/>
                  </a:solidFill>
                </a:rPr>
                <a:t>    Sự kiện này tạo ra bước ngoặt cho cuộc kháng chiến chống Mĩ, cứu nước (ta chủ động tiến công vào thành phố, tận sào huyệt của địch).</a:t>
              </a:r>
            </a:p>
            <a:p>
              <a:pPr eaLnBrk="0" hangingPunct="0">
                <a:spcBef>
                  <a:spcPct val="50000"/>
                </a:spcBef>
              </a:pPr>
              <a:endParaRPr lang="en-US" sz="2400" i="1">
                <a:solidFill>
                  <a:srgbClr val="000099"/>
                </a:solidFill>
              </a:endParaRPr>
            </a:p>
          </p:txBody>
        </p:sp>
      </p:grpSp>
      <p:sp>
        <p:nvSpPr>
          <p:cNvPr id="11272" name="Text Box 15"/>
          <p:cNvSpPr txBox="1">
            <a:spLocks noChangeArrowheads="1"/>
          </p:cNvSpPr>
          <p:nvPr/>
        </p:nvSpPr>
        <p:spPr bwMode="auto">
          <a:xfrm>
            <a:off x="228600" y="1600200"/>
            <a:ext cx="7848600" cy="457200"/>
          </a:xfrm>
          <a:prstGeom prst="rect">
            <a:avLst/>
          </a:prstGeom>
          <a:noFill/>
          <a:ln w="9525">
            <a:noFill/>
            <a:miter lim="800000"/>
            <a:headEnd/>
            <a:tailEnd/>
          </a:ln>
        </p:spPr>
        <p:txBody>
          <a:bodyPr>
            <a:spAutoFit/>
          </a:bodyPr>
          <a:lstStyle/>
          <a:p>
            <a:pPr>
              <a:spcBef>
                <a:spcPct val="50000"/>
              </a:spcBef>
            </a:pPr>
            <a:r>
              <a:rPr lang="en-US" sz="2400" i="1"/>
              <a:t>- Là một cuộc tấn công mang tính đồng loạt và bất ngờ</a:t>
            </a:r>
          </a:p>
        </p:txBody>
      </p:sp>
      <p:sp>
        <p:nvSpPr>
          <p:cNvPr id="11273" name="Subtitle 13"/>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05A95BED-D7D3-4322-BCA1-685DF8F105E9}"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21506" name="Text Box 2"/>
          <p:cNvSpPr txBox="1">
            <a:spLocks noChangeArrowheads="1"/>
          </p:cNvSpPr>
          <p:nvPr/>
        </p:nvSpPr>
        <p:spPr bwMode="auto">
          <a:xfrm>
            <a:off x="381000" y="1676400"/>
            <a:ext cx="1143000" cy="4549775"/>
          </a:xfrm>
          <a:prstGeom prst="rect">
            <a:avLst/>
          </a:prstGeom>
          <a:gradFill rotWithShape="1">
            <a:gsLst>
              <a:gs pos="0">
                <a:srgbClr val="CC3300">
                  <a:alpha val="82001"/>
                </a:srgbClr>
              </a:gs>
              <a:gs pos="100000">
                <a:srgbClr val="5E1800"/>
              </a:gs>
            </a:gsLst>
            <a:lin ang="5400000" scaled="1"/>
          </a:gradFill>
          <a:ln w="38100">
            <a:solidFill>
              <a:schemeClr val="tx1"/>
            </a:solidFill>
            <a:miter lim="800000"/>
            <a:headEnd/>
            <a:tailEnd/>
          </a:ln>
          <a:effectLst>
            <a:outerShdw dist="107763" dir="13500000" algn="ctr" rotWithShape="0">
              <a:schemeClr val="bg2">
                <a:alpha val="50000"/>
              </a:schemeClr>
            </a:outerShdw>
          </a:effectLst>
        </p:spPr>
        <p:txBody>
          <a:bodyPr>
            <a:spAutoFit/>
          </a:bodyPr>
          <a:lstStyle/>
          <a:p>
            <a:pPr algn="ctr" eaLnBrk="0" hangingPunct="0">
              <a:spcBef>
                <a:spcPct val="50000"/>
              </a:spcBef>
              <a:defRPr/>
            </a:pPr>
            <a:r>
              <a:rPr lang="en-US" b="1">
                <a:latin typeface="Arial" charset="0"/>
                <a:cs typeface="Arial" charset="0"/>
              </a:rPr>
              <a:t>TỔNG</a:t>
            </a:r>
          </a:p>
          <a:p>
            <a:pPr algn="ctr" eaLnBrk="0" hangingPunct="0">
              <a:spcBef>
                <a:spcPct val="50000"/>
              </a:spcBef>
              <a:defRPr/>
            </a:pPr>
            <a:r>
              <a:rPr lang="en-US" b="1">
                <a:latin typeface="Arial" charset="0"/>
                <a:cs typeface="Arial" charset="0"/>
              </a:rPr>
              <a:t>TIẾN </a:t>
            </a:r>
          </a:p>
          <a:p>
            <a:pPr algn="ctr" eaLnBrk="0" hangingPunct="0">
              <a:spcBef>
                <a:spcPct val="50000"/>
              </a:spcBef>
              <a:defRPr/>
            </a:pPr>
            <a:r>
              <a:rPr lang="en-US" b="1">
                <a:latin typeface="Arial" charset="0"/>
                <a:cs typeface="Arial" charset="0"/>
              </a:rPr>
              <a:t>CÔNG</a:t>
            </a:r>
          </a:p>
          <a:p>
            <a:pPr algn="ctr" eaLnBrk="0" hangingPunct="0">
              <a:spcBef>
                <a:spcPct val="50000"/>
              </a:spcBef>
              <a:defRPr/>
            </a:pPr>
            <a:r>
              <a:rPr lang="en-US" b="1">
                <a:latin typeface="Arial" charset="0"/>
                <a:cs typeface="Arial" charset="0"/>
              </a:rPr>
              <a:t>VÀ</a:t>
            </a:r>
          </a:p>
          <a:p>
            <a:pPr algn="ctr" eaLnBrk="0" hangingPunct="0">
              <a:spcBef>
                <a:spcPct val="50000"/>
              </a:spcBef>
              <a:defRPr/>
            </a:pPr>
            <a:r>
              <a:rPr lang="en-US" b="1">
                <a:latin typeface="Arial" charset="0"/>
                <a:cs typeface="Arial" charset="0"/>
              </a:rPr>
              <a:t>NỔI</a:t>
            </a:r>
          </a:p>
          <a:p>
            <a:pPr algn="ctr" eaLnBrk="0" hangingPunct="0">
              <a:spcBef>
                <a:spcPct val="50000"/>
              </a:spcBef>
              <a:defRPr/>
            </a:pPr>
            <a:r>
              <a:rPr lang="en-US" b="1">
                <a:latin typeface="Arial" charset="0"/>
                <a:cs typeface="Arial" charset="0"/>
              </a:rPr>
              <a:t>DẬY</a:t>
            </a:r>
          </a:p>
          <a:p>
            <a:pPr algn="ctr" eaLnBrk="0" hangingPunct="0">
              <a:spcBef>
                <a:spcPct val="50000"/>
              </a:spcBef>
              <a:defRPr/>
            </a:pPr>
            <a:r>
              <a:rPr lang="en-US" b="1">
                <a:latin typeface="Arial" charset="0"/>
                <a:cs typeface="Arial" charset="0"/>
              </a:rPr>
              <a:t>TẾT</a:t>
            </a:r>
          </a:p>
          <a:p>
            <a:pPr algn="ctr" eaLnBrk="0" hangingPunct="0">
              <a:spcBef>
                <a:spcPct val="50000"/>
              </a:spcBef>
              <a:defRPr/>
            </a:pPr>
            <a:r>
              <a:rPr lang="en-US" b="1">
                <a:latin typeface="Arial" charset="0"/>
                <a:cs typeface="Arial" charset="0"/>
              </a:rPr>
              <a:t>MẬU</a:t>
            </a:r>
          </a:p>
          <a:p>
            <a:pPr algn="ctr" eaLnBrk="0" hangingPunct="0">
              <a:spcBef>
                <a:spcPct val="50000"/>
              </a:spcBef>
              <a:defRPr/>
            </a:pPr>
            <a:r>
              <a:rPr lang="en-US" b="1">
                <a:latin typeface="Arial" charset="0"/>
                <a:cs typeface="Arial" charset="0"/>
              </a:rPr>
              <a:t>THÂN</a:t>
            </a:r>
          </a:p>
          <a:p>
            <a:pPr algn="ctr" eaLnBrk="0" hangingPunct="0">
              <a:spcBef>
                <a:spcPct val="50000"/>
              </a:spcBef>
              <a:defRPr/>
            </a:pPr>
            <a:r>
              <a:rPr lang="en-US" b="1">
                <a:latin typeface="Arial" charset="0"/>
                <a:cs typeface="Arial" charset="0"/>
              </a:rPr>
              <a:t>1968</a:t>
            </a:r>
          </a:p>
        </p:txBody>
      </p:sp>
      <p:sp>
        <p:nvSpPr>
          <p:cNvPr id="21508" name="WordArt 4"/>
          <p:cNvSpPr>
            <a:spLocks noChangeArrowheads="1" noChangeShapeType="1" noTextEdit="1"/>
          </p:cNvSpPr>
          <p:nvPr/>
        </p:nvSpPr>
        <p:spPr bwMode="auto">
          <a:xfrm>
            <a:off x="2133600" y="1447800"/>
            <a:ext cx="2990850" cy="523875"/>
          </a:xfrm>
          <a:prstGeom prst="rect">
            <a:avLst/>
          </a:prstGeom>
        </p:spPr>
        <p:txBody>
          <a:bodyPr wrap="none" fromWordArt="1">
            <a:prstTxWarp prst="textTriangle">
              <a:avLst>
                <a:gd name="adj" fmla="val 50000"/>
              </a:avLst>
            </a:prstTxWarp>
          </a:bodyPr>
          <a:lstStyle/>
          <a:p>
            <a:pPr algn="ctr"/>
            <a:r>
              <a:rPr lang="en-US" sz="3600" kern="10">
                <a:ln w="9525">
                  <a:solidFill>
                    <a:srgbClr val="FFFF00"/>
                  </a:solidFill>
                  <a:round/>
                  <a:headEnd/>
                  <a:tailEnd/>
                </a:ln>
                <a:effectLst>
                  <a:outerShdw dist="45791" dir="2021404" algn="ctr" rotWithShape="0">
                    <a:srgbClr val="B2B2B2">
                      <a:alpha val="79999"/>
                    </a:srgbClr>
                  </a:outerShdw>
                </a:effectLst>
                <a:latin typeface="Arial"/>
                <a:cs typeface="Arial"/>
              </a:rPr>
              <a:t>Quân giải phóng</a:t>
            </a:r>
          </a:p>
        </p:txBody>
      </p:sp>
      <p:sp>
        <p:nvSpPr>
          <p:cNvPr id="12293" name="Text Box 11"/>
          <p:cNvSpPr txBox="1">
            <a:spLocks noChangeArrowheads="1"/>
          </p:cNvSpPr>
          <p:nvPr/>
        </p:nvSpPr>
        <p:spPr bwMode="auto">
          <a:xfrm>
            <a:off x="4876800" y="5181600"/>
            <a:ext cx="914400" cy="366713"/>
          </a:xfrm>
          <a:prstGeom prst="rect">
            <a:avLst/>
          </a:prstGeom>
          <a:noFill/>
          <a:ln w="9525">
            <a:noFill/>
            <a:miter lim="800000"/>
            <a:headEnd/>
            <a:tailEnd/>
          </a:ln>
        </p:spPr>
        <p:txBody>
          <a:bodyPr>
            <a:spAutoFit/>
          </a:bodyPr>
          <a:lstStyle/>
          <a:p>
            <a:pPr eaLnBrk="0" hangingPunct="0">
              <a:spcBef>
                <a:spcPct val="50000"/>
              </a:spcBef>
            </a:pPr>
            <a:endParaRPr lang="en-US" sz="1800">
              <a:solidFill>
                <a:schemeClr val="tx1"/>
              </a:solidFill>
            </a:endParaRPr>
          </a:p>
        </p:txBody>
      </p:sp>
      <p:sp>
        <p:nvSpPr>
          <p:cNvPr id="12294" name="Text Box 12"/>
          <p:cNvSpPr txBox="1">
            <a:spLocks noChangeArrowheads="1"/>
          </p:cNvSpPr>
          <p:nvPr/>
        </p:nvSpPr>
        <p:spPr bwMode="auto">
          <a:xfrm>
            <a:off x="5029200" y="5105400"/>
            <a:ext cx="1066800" cy="366713"/>
          </a:xfrm>
          <a:prstGeom prst="rect">
            <a:avLst/>
          </a:prstGeom>
          <a:noFill/>
          <a:ln w="9525">
            <a:noFill/>
            <a:miter lim="800000"/>
            <a:headEnd/>
            <a:tailEnd/>
          </a:ln>
        </p:spPr>
        <p:txBody>
          <a:bodyPr>
            <a:spAutoFit/>
          </a:bodyPr>
          <a:lstStyle/>
          <a:p>
            <a:pPr eaLnBrk="0" hangingPunct="0">
              <a:spcBef>
                <a:spcPct val="50000"/>
              </a:spcBef>
            </a:pPr>
            <a:endParaRPr lang="en-US" sz="1800">
              <a:solidFill>
                <a:schemeClr val="tx1"/>
              </a:solidFill>
            </a:endParaRPr>
          </a:p>
        </p:txBody>
      </p:sp>
      <p:sp>
        <p:nvSpPr>
          <p:cNvPr id="21523" name="Rectangle 20"/>
          <p:cNvSpPr>
            <a:spLocks noChangeArrowheads="1"/>
          </p:cNvSpPr>
          <p:nvPr/>
        </p:nvSpPr>
        <p:spPr bwMode="auto">
          <a:xfrm>
            <a:off x="7467600" y="2514600"/>
            <a:ext cx="1295400" cy="4114800"/>
          </a:xfrm>
          <a:prstGeom prst="rect">
            <a:avLst/>
          </a:prstGeom>
          <a:solidFill>
            <a:srgbClr val="B2B2B2"/>
          </a:solidFill>
          <a:ln w="28575">
            <a:solidFill>
              <a:schemeClr val="tx1"/>
            </a:solidFill>
            <a:miter lim="800000"/>
            <a:headEnd/>
            <a:tailEnd/>
          </a:ln>
        </p:spPr>
        <p:txBody>
          <a:bodyPr wrap="none" anchor="ctr"/>
          <a:lstStyle/>
          <a:p>
            <a:pPr algn="ctr" eaLnBrk="0" hangingPunct="0"/>
            <a:r>
              <a:rPr lang="en-US" b="1">
                <a:solidFill>
                  <a:srgbClr val="000099"/>
                </a:solidFill>
              </a:rPr>
              <a:t>Mĩ </a:t>
            </a:r>
          </a:p>
          <a:p>
            <a:pPr algn="ctr" eaLnBrk="0" hangingPunct="0"/>
            <a:r>
              <a:rPr lang="en-US" b="1">
                <a:solidFill>
                  <a:srgbClr val="000099"/>
                </a:solidFill>
              </a:rPr>
              <a:t>và </a:t>
            </a:r>
          </a:p>
          <a:p>
            <a:pPr algn="ctr" eaLnBrk="0" hangingPunct="0"/>
            <a:r>
              <a:rPr lang="en-US" b="1">
                <a:solidFill>
                  <a:srgbClr val="000099"/>
                </a:solidFill>
              </a:rPr>
              <a:t>quân</a:t>
            </a:r>
          </a:p>
          <a:p>
            <a:pPr algn="ctr" eaLnBrk="0" hangingPunct="0"/>
            <a:r>
              <a:rPr lang="en-US" b="1">
                <a:solidFill>
                  <a:srgbClr val="000099"/>
                </a:solidFill>
              </a:rPr>
              <a:t>đội </a:t>
            </a:r>
          </a:p>
          <a:p>
            <a:pPr algn="ctr" eaLnBrk="0" hangingPunct="0"/>
            <a:r>
              <a:rPr lang="en-US" b="1">
                <a:solidFill>
                  <a:srgbClr val="000099"/>
                </a:solidFill>
              </a:rPr>
              <a:t>Sài </a:t>
            </a:r>
          </a:p>
          <a:p>
            <a:pPr algn="ctr" eaLnBrk="0" hangingPunct="0"/>
            <a:r>
              <a:rPr lang="en-US" b="1">
                <a:solidFill>
                  <a:srgbClr val="000099"/>
                </a:solidFill>
              </a:rPr>
              <a:t>Gòn</a:t>
            </a:r>
          </a:p>
          <a:p>
            <a:pPr algn="ctr" eaLnBrk="0" hangingPunct="0"/>
            <a:r>
              <a:rPr lang="en-US" b="1">
                <a:solidFill>
                  <a:srgbClr val="000099"/>
                </a:solidFill>
              </a:rPr>
              <a:t>thiệt</a:t>
            </a:r>
          </a:p>
          <a:p>
            <a:pPr algn="ctr" eaLnBrk="0" hangingPunct="0"/>
            <a:r>
              <a:rPr lang="en-US" b="1">
                <a:solidFill>
                  <a:srgbClr val="000099"/>
                </a:solidFill>
              </a:rPr>
              <a:t> hại </a:t>
            </a:r>
          </a:p>
          <a:p>
            <a:pPr algn="ctr" eaLnBrk="0" hangingPunct="0"/>
            <a:r>
              <a:rPr lang="en-US" b="1">
                <a:solidFill>
                  <a:srgbClr val="000099"/>
                </a:solidFill>
              </a:rPr>
              <a:t>nặng</a:t>
            </a:r>
          </a:p>
          <a:p>
            <a:pPr algn="ctr" eaLnBrk="0" hangingPunct="0"/>
            <a:r>
              <a:rPr lang="en-US" b="1">
                <a:solidFill>
                  <a:srgbClr val="000099"/>
                </a:solidFill>
              </a:rPr>
              <a:t> nề,</a:t>
            </a:r>
          </a:p>
          <a:p>
            <a:pPr algn="ctr" eaLnBrk="0" hangingPunct="0"/>
            <a:r>
              <a:rPr lang="en-US" b="1">
                <a:solidFill>
                  <a:srgbClr val="000099"/>
                </a:solidFill>
              </a:rPr>
              <a:t>hoang</a:t>
            </a:r>
          </a:p>
          <a:p>
            <a:pPr algn="ctr" eaLnBrk="0" hangingPunct="0"/>
            <a:r>
              <a:rPr lang="en-US" b="1">
                <a:solidFill>
                  <a:srgbClr val="000099"/>
                </a:solidFill>
              </a:rPr>
              <a:t>mang, </a:t>
            </a:r>
          </a:p>
          <a:p>
            <a:pPr algn="ctr" eaLnBrk="0" hangingPunct="0"/>
            <a:r>
              <a:rPr lang="en-US" b="1">
                <a:solidFill>
                  <a:srgbClr val="000099"/>
                </a:solidFill>
              </a:rPr>
              <a:t>lo sợ.</a:t>
            </a:r>
          </a:p>
        </p:txBody>
      </p:sp>
      <p:sp>
        <p:nvSpPr>
          <p:cNvPr id="21524" name="AutoShape 20"/>
          <p:cNvSpPr>
            <a:spLocks noChangeArrowheads="1"/>
          </p:cNvSpPr>
          <p:nvPr/>
        </p:nvSpPr>
        <p:spPr bwMode="auto">
          <a:xfrm>
            <a:off x="6477000" y="3810000"/>
            <a:ext cx="838200" cy="914400"/>
          </a:xfrm>
          <a:prstGeom prst="rightArrow">
            <a:avLst>
              <a:gd name="adj1" fmla="val 50000"/>
              <a:gd name="adj2" fmla="val 25000"/>
            </a:avLst>
          </a:prstGeom>
          <a:solidFill>
            <a:schemeClr val="bg1"/>
          </a:solidFill>
          <a:ln w="28575">
            <a:solidFill>
              <a:srgbClr val="FF0000"/>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21525" name="Rectangle 21"/>
          <p:cNvSpPr>
            <a:spLocks noChangeArrowheads="1"/>
          </p:cNvSpPr>
          <p:nvPr/>
        </p:nvSpPr>
        <p:spPr bwMode="auto">
          <a:xfrm>
            <a:off x="5943600" y="1143000"/>
            <a:ext cx="3048000" cy="838200"/>
          </a:xfrm>
          <a:prstGeom prst="rect">
            <a:avLst/>
          </a:prstGeom>
          <a:solidFill>
            <a:srgbClr val="FF0000"/>
          </a:solidFill>
          <a:ln w="9525">
            <a:solidFill>
              <a:srgbClr val="FF0000"/>
            </a:solidFill>
            <a:miter lim="800000"/>
            <a:headEnd/>
            <a:tailEnd/>
          </a:ln>
        </p:spPr>
        <p:txBody>
          <a:bodyPr wrap="none" anchor="ctr"/>
          <a:lstStyle/>
          <a:p>
            <a:pPr algn="r" eaLnBrk="0" hangingPunct="0"/>
            <a:r>
              <a:rPr lang="en-US" sz="1800" b="1"/>
              <a:t>Cách mạng Việt Nam</a:t>
            </a:r>
          </a:p>
          <a:p>
            <a:pPr algn="r" eaLnBrk="0" hangingPunct="0"/>
            <a:r>
              <a:rPr lang="en-US" sz="1800" b="1"/>
              <a:t>   tiến dần đến thắng lợi.</a:t>
            </a:r>
          </a:p>
        </p:txBody>
      </p:sp>
      <p:sp>
        <p:nvSpPr>
          <p:cNvPr id="144395" name="AutoShape 11"/>
          <p:cNvSpPr>
            <a:spLocks noChangeArrowheads="1"/>
          </p:cNvSpPr>
          <p:nvPr/>
        </p:nvSpPr>
        <p:spPr bwMode="auto">
          <a:xfrm>
            <a:off x="5943600" y="1143000"/>
            <a:ext cx="685800" cy="609600"/>
          </a:xfrm>
          <a:prstGeom prst="star5">
            <a:avLst/>
          </a:prstGeom>
          <a:solidFill>
            <a:srgbClr val="FFFF00"/>
          </a:solidFill>
          <a:ln w="9525">
            <a:solidFill>
              <a:schemeClr val="tx1"/>
            </a:solidFill>
            <a:miter lim="800000"/>
            <a:headEnd/>
            <a:tailEnd/>
          </a:ln>
          <a:effectLst/>
        </p:spPr>
        <p:txBody>
          <a:bodyPr wrap="none" anchor="ctr"/>
          <a:lstStyle/>
          <a:p>
            <a:pPr eaLnBrk="0" hangingPunct="0">
              <a:defRPr/>
            </a:pPr>
            <a:endParaRPr lang="en-US" sz="1800">
              <a:solidFill>
                <a:schemeClr val="tx1"/>
              </a:solidFill>
              <a:latin typeface="Arial"/>
              <a:cs typeface="+mn-cs"/>
            </a:endParaRPr>
          </a:p>
        </p:txBody>
      </p:sp>
      <p:grpSp>
        <p:nvGrpSpPr>
          <p:cNvPr id="3" name="Group 36"/>
          <p:cNvGrpSpPr>
            <a:grpSpLocks/>
          </p:cNvGrpSpPr>
          <p:nvPr/>
        </p:nvGrpSpPr>
        <p:grpSpPr bwMode="auto">
          <a:xfrm>
            <a:off x="1600200" y="2133600"/>
            <a:ext cx="5105400" cy="3998913"/>
            <a:chOff x="1008" y="1344"/>
            <a:chExt cx="3216" cy="2519"/>
          </a:xfrm>
        </p:grpSpPr>
        <p:sp>
          <p:nvSpPr>
            <p:cNvPr id="12303" name="Oval 8"/>
            <p:cNvSpPr>
              <a:spLocks noChangeArrowheads="1"/>
            </p:cNvSpPr>
            <p:nvPr/>
          </p:nvSpPr>
          <p:spPr bwMode="auto">
            <a:xfrm>
              <a:off x="2688" y="2976"/>
              <a:ext cx="192" cy="192"/>
            </a:xfrm>
            <a:prstGeom prst="ellipse">
              <a:avLst/>
            </a:prstGeom>
            <a:solidFill>
              <a:srgbClr val="FF0000"/>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04" name="Text Box 14"/>
            <p:cNvSpPr txBox="1">
              <a:spLocks noChangeArrowheads="1"/>
            </p:cNvSpPr>
            <p:nvPr/>
          </p:nvSpPr>
          <p:spPr bwMode="auto">
            <a:xfrm>
              <a:off x="2400" y="3456"/>
              <a:ext cx="720" cy="407"/>
            </a:xfrm>
            <a:prstGeom prst="rect">
              <a:avLst/>
            </a:prstGeom>
            <a:noFill/>
            <a:ln w="9525">
              <a:noFill/>
              <a:miter lim="800000"/>
              <a:headEnd/>
              <a:tailEnd/>
            </a:ln>
          </p:spPr>
          <p:txBody>
            <a:bodyPr>
              <a:spAutoFit/>
            </a:bodyPr>
            <a:lstStyle/>
            <a:p>
              <a:pPr eaLnBrk="0" hangingPunct="0">
                <a:spcBef>
                  <a:spcPct val="50000"/>
                </a:spcBef>
              </a:pPr>
              <a:r>
                <a:rPr lang="en-US" sz="1800" b="1"/>
                <a:t>Nơi khác</a:t>
              </a:r>
            </a:p>
          </p:txBody>
        </p:sp>
        <p:grpSp>
          <p:nvGrpSpPr>
            <p:cNvPr id="12305" name="Group 35"/>
            <p:cNvGrpSpPr>
              <a:grpSpLocks/>
            </p:cNvGrpSpPr>
            <p:nvPr/>
          </p:nvGrpSpPr>
          <p:grpSpPr bwMode="auto">
            <a:xfrm>
              <a:off x="1008" y="1344"/>
              <a:ext cx="3216" cy="2256"/>
              <a:chOff x="1008" y="1344"/>
              <a:chExt cx="3216" cy="2256"/>
            </a:xfrm>
          </p:grpSpPr>
          <p:sp>
            <p:nvSpPr>
              <p:cNvPr id="12306" name="Text Box 15"/>
              <p:cNvSpPr txBox="1">
                <a:spLocks noChangeArrowheads="1"/>
              </p:cNvSpPr>
              <p:nvPr/>
            </p:nvSpPr>
            <p:spPr bwMode="auto">
              <a:xfrm>
                <a:off x="3408" y="2976"/>
                <a:ext cx="816" cy="231"/>
              </a:xfrm>
              <a:prstGeom prst="rect">
                <a:avLst/>
              </a:prstGeom>
              <a:noFill/>
              <a:ln w="9525">
                <a:noFill/>
                <a:miter lim="800000"/>
                <a:headEnd/>
                <a:tailEnd/>
              </a:ln>
            </p:spPr>
            <p:txBody>
              <a:bodyPr>
                <a:spAutoFit/>
              </a:bodyPr>
              <a:lstStyle/>
              <a:p>
                <a:pPr eaLnBrk="0" hangingPunct="0">
                  <a:spcBef>
                    <a:spcPct val="50000"/>
                  </a:spcBef>
                </a:pPr>
                <a:r>
                  <a:rPr lang="en-US" sz="1800" b="1"/>
                  <a:t>Sài Gòn</a:t>
                </a:r>
              </a:p>
            </p:txBody>
          </p:sp>
          <p:grpSp>
            <p:nvGrpSpPr>
              <p:cNvPr id="12307" name="Group 34"/>
              <p:cNvGrpSpPr>
                <a:grpSpLocks/>
              </p:cNvGrpSpPr>
              <p:nvPr/>
            </p:nvGrpSpPr>
            <p:grpSpPr bwMode="auto">
              <a:xfrm>
                <a:off x="1008" y="1344"/>
                <a:ext cx="3072" cy="2256"/>
                <a:chOff x="1008" y="1344"/>
                <a:chExt cx="3072" cy="2256"/>
              </a:xfrm>
            </p:grpSpPr>
            <p:sp>
              <p:nvSpPr>
                <p:cNvPr id="2" name="AutoShape 11" descr="90%"/>
                <p:cNvSpPr>
                  <a:spLocks noChangeArrowheads="1"/>
                </p:cNvSpPr>
                <p:nvPr/>
              </p:nvSpPr>
              <p:spPr bwMode="auto">
                <a:xfrm>
                  <a:off x="1008" y="1632"/>
                  <a:ext cx="816" cy="960"/>
                </a:xfrm>
                <a:custGeom>
                  <a:avLst/>
                  <a:gdLst>
                    <a:gd name="T0" fmla="*/ 647700 w 1295400"/>
                    <a:gd name="T1" fmla="*/ 0 h 914400"/>
                    <a:gd name="T2" fmla="*/ 1 w 1295400"/>
                    <a:gd name="T3" fmla="*/ 349269 h 914400"/>
                    <a:gd name="T4" fmla="*/ 247399 w 1295400"/>
                    <a:gd name="T5" fmla="*/ 914397 h 914400"/>
                    <a:gd name="T6" fmla="*/ 1048001 w 1295400"/>
                    <a:gd name="T7" fmla="*/ 914397 h 914400"/>
                    <a:gd name="T8" fmla="*/ 1295399 w 1295400"/>
                    <a:gd name="T9" fmla="*/ 349269 h 914400"/>
                    <a:gd name="T10" fmla="*/ 17694720 60000 65536"/>
                    <a:gd name="T11" fmla="*/ 11796480 60000 65536"/>
                    <a:gd name="T12" fmla="*/ 5898240 60000 65536"/>
                    <a:gd name="T13" fmla="*/ 5898240 60000 65536"/>
                    <a:gd name="T14" fmla="*/ 0 60000 65536"/>
                    <a:gd name="T15" fmla="*/ 400305 w 1295400"/>
                    <a:gd name="T16" fmla="*/ 349271 h 914400"/>
                    <a:gd name="T17" fmla="*/ 895095 w 1295400"/>
                    <a:gd name="T18" fmla="*/ 698535 h 914400"/>
                  </a:gdLst>
                  <a:ahLst/>
                  <a:cxnLst>
                    <a:cxn ang="T10">
                      <a:pos x="T0" y="T1"/>
                    </a:cxn>
                    <a:cxn ang="T11">
                      <a:pos x="T2" y="T3"/>
                    </a:cxn>
                    <a:cxn ang="T12">
                      <a:pos x="T4" y="T5"/>
                    </a:cxn>
                    <a:cxn ang="T13">
                      <a:pos x="T6" y="T7"/>
                    </a:cxn>
                    <a:cxn ang="T14">
                      <a:pos x="T8" y="T9"/>
                    </a:cxn>
                  </a:cxnLst>
                  <a:rect l="T15" t="T16" r="T17" b="T18"/>
                  <a:pathLst>
                    <a:path w="1295400" h="914400">
                      <a:moveTo>
                        <a:pt x="1" y="349269"/>
                      </a:moveTo>
                      <a:lnTo>
                        <a:pt x="494802" y="349271"/>
                      </a:lnTo>
                      <a:lnTo>
                        <a:pt x="647700" y="0"/>
                      </a:lnTo>
                      <a:lnTo>
                        <a:pt x="800598" y="349271"/>
                      </a:lnTo>
                      <a:lnTo>
                        <a:pt x="1295399" y="349269"/>
                      </a:lnTo>
                      <a:lnTo>
                        <a:pt x="895095" y="565127"/>
                      </a:lnTo>
                      <a:lnTo>
                        <a:pt x="1048001" y="914397"/>
                      </a:lnTo>
                      <a:lnTo>
                        <a:pt x="647700" y="698535"/>
                      </a:lnTo>
                      <a:lnTo>
                        <a:pt x="247399" y="914397"/>
                      </a:lnTo>
                      <a:lnTo>
                        <a:pt x="400305" y="565127"/>
                      </a:lnTo>
                      <a:close/>
                    </a:path>
                  </a:pathLst>
                </a:custGeom>
                <a:pattFill prst="pct90">
                  <a:fgClr>
                    <a:srgbClr val="FFFF00"/>
                  </a:fgClr>
                  <a:bgClr>
                    <a:srgbClr val="FFFFFF"/>
                  </a:bgClr>
                </a:pattFill>
                <a:ln w="9525">
                  <a:solidFill>
                    <a:schemeClr val="folHlink"/>
                  </a:solidFill>
                  <a:miter lim="800000"/>
                  <a:headEnd/>
                  <a:tailEnd/>
                </a:ln>
                <a:effectLst>
                  <a:outerShdw dist="107763" dir="13500000" algn="ctr" rotWithShape="0">
                    <a:srgbClr val="808080">
                      <a:alpha val="50000"/>
                    </a:srgbClr>
                  </a:outerShdw>
                </a:effectLst>
              </p:spPr>
              <p:txBody>
                <a:bodyPr wrap="none" anchor="ctr"/>
                <a:lstStyle/>
                <a:p>
                  <a:pPr eaLnBrk="0" hangingPunct="0">
                    <a:defRPr/>
                  </a:pPr>
                  <a:endParaRPr lang="en-US" sz="1800">
                    <a:solidFill>
                      <a:schemeClr val="tx1"/>
                    </a:solidFill>
                    <a:latin typeface="Verdana" pitchFamily="34" charset="0"/>
                    <a:cs typeface="+mn-cs"/>
                  </a:endParaRPr>
                </a:p>
              </p:txBody>
            </p:sp>
            <p:sp>
              <p:nvSpPr>
                <p:cNvPr id="12309" name="Oval 5"/>
                <p:cNvSpPr>
                  <a:spLocks noChangeArrowheads="1"/>
                </p:cNvSpPr>
                <p:nvPr/>
              </p:nvSpPr>
              <p:spPr bwMode="auto">
                <a:xfrm>
                  <a:off x="2784" y="1344"/>
                  <a:ext cx="192" cy="192"/>
                </a:xfrm>
                <a:prstGeom prst="ellipse">
                  <a:avLst/>
                </a:prstGeom>
                <a:solidFill>
                  <a:srgbClr val="FF0000"/>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10" name="Oval 6"/>
                <p:cNvSpPr>
                  <a:spLocks noChangeArrowheads="1"/>
                </p:cNvSpPr>
                <p:nvPr/>
              </p:nvSpPr>
              <p:spPr bwMode="auto">
                <a:xfrm>
                  <a:off x="3360" y="1584"/>
                  <a:ext cx="192" cy="192"/>
                </a:xfrm>
                <a:prstGeom prst="ellipse">
                  <a:avLst/>
                </a:prstGeom>
                <a:solidFill>
                  <a:srgbClr val="FF0000"/>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11" name="Oval 7"/>
                <p:cNvSpPr>
                  <a:spLocks noChangeArrowheads="1"/>
                </p:cNvSpPr>
                <p:nvPr/>
              </p:nvSpPr>
              <p:spPr bwMode="auto">
                <a:xfrm>
                  <a:off x="3504" y="2784"/>
                  <a:ext cx="192" cy="192"/>
                </a:xfrm>
                <a:prstGeom prst="ellipse">
                  <a:avLst/>
                </a:prstGeom>
                <a:solidFill>
                  <a:srgbClr val="FF0000"/>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12" name="Oval 9"/>
                <p:cNvSpPr>
                  <a:spLocks noChangeArrowheads="1"/>
                </p:cNvSpPr>
                <p:nvPr/>
              </p:nvSpPr>
              <p:spPr bwMode="auto">
                <a:xfrm>
                  <a:off x="2160" y="3408"/>
                  <a:ext cx="192" cy="192"/>
                </a:xfrm>
                <a:prstGeom prst="ellipse">
                  <a:avLst/>
                </a:prstGeom>
                <a:solidFill>
                  <a:srgbClr val="FF0000"/>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13" name="Oval 10"/>
                <p:cNvSpPr>
                  <a:spLocks noChangeArrowheads="1"/>
                </p:cNvSpPr>
                <p:nvPr/>
              </p:nvSpPr>
              <p:spPr bwMode="auto">
                <a:xfrm>
                  <a:off x="2832" y="2208"/>
                  <a:ext cx="192" cy="192"/>
                </a:xfrm>
                <a:prstGeom prst="ellipse">
                  <a:avLst/>
                </a:prstGeom>
                <a:solidFill>
                  <a:srgbClr val="FF0000"/>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14" name="Text Box 13"/>
                <p:cNvSpPr txBox="1">
                  <a:spLocks noChangeArrowheads="1"/>
                </p:cNvSpPr>
                <p:nvPr/>
              </p:nvSpPr>
              <p:spPr bwMode="auto">
                <a:xfrm>
                  <a:off x="2784" y="3120"/>
                  <a:ext cx="624" cy="368"/>
                </a:xfrm>
                <a:prstGeom prst="rect">
                  <a:avLst/>
                </a:prstGeom>
                <a:noFill/>
                <a:ln w="9525">
                  <a:noFill/>
                  <a:miter lim="800000"/>
                  <a:headEnd/>
                  <a:tailEnd/>
                </a:ln>
              </p:spPr>
              <p:txBody>
                <a:bodyPr>
                  <a:spAutoFit/>
                </a:bodyPr>
                <a:lstStyle/>
                <a:p>
                  <a:pPr eaLnBrk="0" hangingPunct="0">
                    <a:spcBef>
                      <a:spcPct val="50000"/>
                    </a:spcBef>
                  </a:pPr>
                  <a:r>
                    <a:rPr lang="en-US" sz="1600" b="1"/>
                    <a:t>Cần Thơ</a:t>
                  </a:r>
                </a:p>
              </p:txBody>
            </p:sp>
            <p:sp>
              <p:nvSpPr>
                <p:cNvPr id="12315" name="Text Box 16"/>
                <p:cNvSpPr txBox="1">
                  <a:spLocks noChangeArrowheads="1"/>
                </p:cNvSpPr>
                <p:nvPr/>
              </p:nvSpPr>
              <p:spPr bwMode="auto">
                <a:xfrm>
                  <a:off x="3264" y="1728"/>
                  <a:ext cx="816" cy="231"/>
                </a:xfrm>
                <a:prstGeom prst="rect">
                  <a:avLst/>
                </a:prstGeom>
                <a:noFill/>
                <a:ln w="9525">
                  <a:noFill/>
                  <a:miter lim="800000"/>
                  <a:headEnd/>
                  <a:tailEnd/>
                </a:ln>
              </p:spPr>
              <p:txBody>
                <a:bodyPr>
                  <a:spAutoFit/>
                </a:bodyPr>
                <a:lstStyle/>
                <a:p>
                  <a:pPr eaLnBrk="0" hangingPunct="0">
                    <a:spcBef>
                      <a:spcPct val="50000"/>
                    </a:spcBef>
                  </a:pPr>
                  <a:r>
                    <a:rPr lang="en-US" sz="1800" b="1"/>
                    <a:t>Đà Nẵng</a:t>
                  </a:r>
                </a:p>
              </p:txBody>
            </p:sp>
            <p:sp>
              <p:nvSpPr>
                <p:cNvPr id="12316" name="Text Box 17"/>
                <p:cNvSpPr txBox="1">
                  <a:spLocks noChangeArrowheads="1"/>
                </p:cNvSpPr>
                <p:nvPr/>
              </p:nvSpPr>
              <p:spPr bwMode="auto">
                <a:xfrm>
                  <a:off x="3072" y="1344"/>
                  <a:ext cx="480" cy="231"/>
                </a:xfrm>
                <a:prstGeom prst="rect">
                  <a:avLst/>
                </a:prstGeom>
                <a:noFill/>
                <a:ln w="9525">
                  <a:noFill/>
                  <a:miter lim="800000"/>
                  <a:headEnd/>
                  <a:tailEnd/>
                </a:ln>
              </p:spPr>
              <p:txBody>
                <a:bodyPr>
                  <a:spAutoFit/>
                </a:bodyPr>
                <a:lstStyle/>
                <a:p>
                  <a:pPr eaLnBrk="0" hangingPunct="0">
                    <a:spcBef>
                      <a:spcPct val="50000"/>
                    </a:spcBef>
                  </a:pPr>
                  <a:r>
                    <a:rPr lang="en-US" sz="1800" b="1"/>
                    <a:t>Huế</a:t>
                  </a:r>
                </a:p>
              </p:txBody>
            </p:sp>
            <p:sp>
              <p:nvSpPr>
                <p:cNvPr id="12317" name="Text Box 18"/>
                <p:cNvSpPr txBox="1">
                  <a:spLocks noChangeArrowheads="1"/>
                </p:cNvSpPr>
                <p:nvPr/>
              </p:nvSpPr>
              <p:spPr bwMode="auto">
                <a:xfrm>
                  <a:off x="3072" y="2208"/>
                  <a:ext cx="816" cy="407"/>
                </a:xfrm>
                <a:prstGeom prst="rect">
                  <a:avLst/>
                </a:prstGeom>
                <a:noFill/>
                <a:ln w="9525">
                  <a:noFill/>
                  <a:miter lim="800000"/>
                  <a:headEnd/>
                  <a:tailEnd/>
                </a:ln>
              </p:spPr>
              <p:txBody>
                <a:bodyPr>
                  <a:spAutoFit/>
                </a:bodyPr>
                <a:lstStyle/>
                <a:p>
                  <a:pPr eaLnBrk="0" hangingPunct="0">
                    <a:spcBef>
                      <a:spcPct val="50000"/>
                    </a:spcBef>
                  </a:pPr>
                  <a:r>
                    <a:rPr lang="en-US" sz="1800" b="1"/>
                    <a:t>Nha Trang</a:t>
                  </a:r>
                </a:p>
              </p:txBody>
            </p:sp>
            <p:sp>
              <p:nvSpPr>
                <p:cNvPr id="12318" name="Line 23"/>
                <p:cNvSpPr>
                  <a:spLocks noChangeShapeType="1"/>
                </p:cNvSpPr>
                <p:nvPr/>
              </p:nvSpPr>
              <p:spPr bwMode="auto">
                <a:xfrm flipV="1">
                  <a:off x="1872" y="1536"/>
                  <a:ext cx="816" cy="432"/>
                </a:xfrm>
                <a:prstGeom prst="line">
                  <a:avLst/>
                </a:prstGeom>
                <a:noFill/>
                <a:ln w="38100">
                  <a:solidFill>
                    <a:srgbClr val="FF6699"/>
                  </a:solidFill>
                  <a:round/>
                  <a:headEnd/>
                  <a:tailEnd type="triangle" w="med" len="med"/>
                </a:ln>
              </p:spPr>
              <p:txBody>
                <a:bodyPr/>
                <a:lstStyle/>
                <a:p>
                  <a:endParaRPr lang="en-US"/>
                </a:p>
              </p:txBody>
            </p:sp>
            <p:sp>
              <p:nvSpPr>
                <p:cNvPr id="12319" name="Line 24"/>
                <p:cNvSpPr>
                  <a:spLocks noChangeShapeType="1"/>
                </p:cNvSpPr>
                <p:nvPr/>
              </p:nvSpPr>
              <p:spPr bwMode="auto">
                <a:xfrm flipV="1">
                  <a:off x="1824" y="1776"/>
                  <a:ext cx="1344" cy="336"/>
                </a:xfrm>
                <a:prstGeom prst="line">
                  <a:avLst/>
                </a:prstGeom>
                <a:noFill/>
                <a:ln w="38100">
                  <a:solidFill>
                    <a:srgbClr val="FF6699"/>
                  </a:solidFill>
                  <a:round/>
                  <a:headEnd/>
                  <a:tailEnd type="triangle" w="med" len="med"/>
                </a:ln>
              </p:spPr>
              <p:txBody>
                <a:bodyPr/>
                <a:lstStyle/>
                <a:p>
                  <a:endParaRPr lang="en-US"/>
                </a:p>
              </p:txBody>
            </p:sp>
            <p:sp>
              <p:nvSpPr>
                <p:cNvPr id="12320" name="Line 25"/>
                <p:cNvSpPr>
                  <a:spLocks noChangeShapeType="1"/>
                </p:cNvSpPr>
                <p:nvPr/>
              </p:nvSpPr>
              <p:spPr bwMode="auto">
                <a:xfrm>
                  <a:off x="1776" y="2256"/>
                  <a:ext cx="960" cy="48"/>
                </a:xfrm>
                <a:prstGeom prst="line">
                  <a:avLst/>
                </a:prstGeom>
                <a:noFill/>
                <a:ln w="38100">
                  <a:solidFill>
                    <a:srgbClr val="FF6699"/>
                  </a:solidFill>
                  <a:round/>
                  <a:headEnd/>
                  <a:tailEnd type="triangle" w="med" len="med"/>
                </a:ln>
              </p:spPr>
              <p:txBody>
                <a:bodyPr/>
                <a:lstStyle/>
                <a:p>
                  <a:endParaRPr lang="en-US"/>
                </a:p>
              </p:txBody>
            </p:sp>
            <p:sp>
              <p:nvSpPr>
                <p:cNvPr id="12321" name="Line 26"/>
                <p:cNvSpPr>
                  <a:spLocks noChangeShapeType="1"/>
                </p:cNvSpPr>
                <p:nvPr/>
              </p:nvSpPr>
              <p:spPr bwMode="auto">
                <a:xfrm>
                  <a:off x="1728" y="2352"/>
                  <a:ext cx="1632" cy="480"/>
                </a:xfrm>
                <a:prstGeom prst="line">
                  <a:avLst/>
                </a:prstGeom>
                <a:noFill/>
                <a:ln w="38100">
                  <a:solidFill>
                    <a:srgbClr val="FF6699"/>
                  </a:solidFill>
                  <a:round/>
                  <a:headEnd/>
                  <a:tailEnd type="triangle" w="med" len="med"/>
                </a:ln>
              </p:spPr>
              <p:txBody>
                <a:bodyPr/>
                <a:lstStyle/>
                <a:p>
                  <a:endParaRPr lang="en-US"/>
                </a:p>
              </p:txBody>
            </p:sp>
            <p:sp>
              <p:nvSpPr>
                <p:cNvPr id="12322" name="Line 27"/>
                <p:cNvSpPr>
                  <a:spLocks noChangeShapeType="1"/>
                </p:cNvSpPr>
                <p:nvPr/>
              </p:nvSpPr>
              <p:spPr bwMode="auto">
                <a:xfrm>
                  <a:off x="1728" y="2448"/>
                  <a:ext cx="864" cy="528"/>
                </a:xfrm>
                <a:prstGeom prst="line">
                  <a:avLst/>
                </a:prstGeom>
                <a:noFill/>
                <a:ln w="38100">
                  <a:solidFill>
                    <a:srgbClr val="FF6699"/>
                  </a:solidFill>
                  <a:round/>
                  <a:headEnd/>
                  <a:tailEnd type="triangle" w="med" len="med"/>
                </a:ln>
              </p:spPr>
              <p:txBody>
                <a:bodyPr/>
                <a:lstStyle/>
                <a:p>
                  <a:endParaRPr lang="en-US"/>
                </a:p>
              </p:txBody>
            </p:sp>
            <p:sp>
              <p:nvSpPr>
                <p:cNvPr id="12323" name="Line 28"/>
                <p:cNvSpPr>
                  <a:spLocks noChangeShapeType="1"/>
                </p:cNvSpPr>
                <p:nvPr/>
              </p:nvSpPr>
              <p:spPr bwMode="auto">
                <a:xfrm>
                  <a:off x="1680" y="2544"/>
                  <a:ext cx="480" cy="816"/>
                </a:xfrm>
                <a:prstGeom prst="line">
                  <a:avLst/>
                </a:prstGeom>
                <a:noFill/>
                <a:ln w="38100">
                  <a:solidFill>
                    <a:srgbClr val="FF6699"/>
                  </a:solidFill>
                  <a:round/>
                  <a:headEnd/>
                  <a:tailEnd type="triangle" w="med" len="med"/>
                </a:ln>
              </p:spPr>
              <p:txBody>
                <a:bodyPr/>
                <a:lstStyle/>
                <a:p>
                  <a:endParaRPr lang="en-US"/>
                </a:p>
              </p:txBody>
            </p:sp>
          </p:grpSp>
        </p:grpSp>
      </p:grpSp>
      <p:sp>
        <p:nvSpPr>
          <p:cNvPr id="21533" name="Line 29"/>
          <p:cNvSpPr>
            <a:spLocks noChangeShapeType="1"/>
          </p:cNvSpPr>
          <p:nvPr/>
        </p:nvSpPr>
        <p:spPr bwMode="auto">
          <a:xfrm flipH="1" flipV="1">
            <a:off x="8077200" y="2057400"/>
            <a:ext cx="0" cy="381000"/>
          </a:xfrm>
          <a:prstGeom prst="line">
            <a:avLst/>
          </a:prstGeom>
          <a:noFill/>
          <a:ln w="57150">
            <a:solidFill>
              <a:srgbClr val="FF0000"/>
            </a:solidFill>
            <a:round/>
            <a:headEnd/>
            <a:tailEnd type="triangle" w="med" len="med"/>
          </a:ln>
        </p:spPr>
        <p:txBody>
          <a:bodyPr/>
          <a:lstStyle/>
          <a:p>
            <a:endParaRPr lang="en-US"/>
          </a:p>
        </p:txBody>
      </p:sp>
      <p:sp>
        <p:nvSpPr>
          <p:cNvPr id="12301" name="Text Box 32"/>
          <p:cNvSpPr txBox="1">
            <a:spLocks noChangeArrowheads="1"/>
          </p:cNvSpPr>
          <p:nvPr/>
        </p:nvSpPr>
        <p:spPr bwMode="auto">
          <a:xfrm>
            <a:off x="3276600" y="381000"/>
            <a:ext cx="16002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2302" name="Text Box 33"/>
          <p:cNvSpPr txBox="1">
            <a:spLocks noChangeArrowheads="1"/>
          </p:cNvSpPr>
          <p:nvPr/>
        </p:nvSpPr>
        <p:spPr bwMode="auto">
          <a:xfrm>
            <a:off x="2209800" y="746125"/>
            <a:ext cx="42672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ox(in)">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524"/>
                                        </p:tgtEl>
                                        <p:attrNameLst>
                                          <p:attrName>style.visibility</p:attrName>
                                        </p:attrNameLst>
                                      </p:cBhvr>
                                      <p:to>
                                        <p:strVal val="visible"/>
                                      </p:to>
                                    </p:set>
                                    <p:animEffect transition="in" filter="box(in)">
                                      <p:cBhvr>
                                        <p:cTn id="22" dur="500"/>
                                        <p:tgtEl>
                                          <p:spTgt spid="215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523"/>
                                        </p:tgtEl>
                                        <p:attrNameLst>
                                          <p:attrName>style.visibility</p:attrName>
                                        </p:attrNameLst>
                                      </p:cBhvr>
                                      <p:to>
                                        <p:strVal val="visible"/>
                                      </p:to>
                                    </p:set>
                                    <p:animEffect transition="in" filter="box(in)">
                                      <p:cBhvr>
                                        <p:cTn id="27" dur="500"/>
                                        <p:tgtEl>
                                          <p:spTgt spid="215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533"/>
                                        </p:tgtEl>
                                        <p:attrNameLst>
                                          <p:attrName>style.visibility</p:attrName>
                                        </p:attrNameLst>
                                      </p:cBhvr>
                                      <p:to>
                                        <p:strVal val="visible"/>
                                      </p:to>
                                    </p:set>
                                    <p:animEffect transition="in" filter="box(in)">
                                      <p:cBhvr>
                                        <p:cTn id="32" dur="500"/>
                                        <p:tgtEl>
                                          <p:spTgt spid="215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525"/>
                                        </p:tgtEl>
                                        <p:attrNameLst>
                                          <p:attrName>style.visibility</p:attrName>
                                        </p:attrNameLst>
                                      </p:cBhvr>
                                      <p:to>
                                        <p:strVal val="visible"/>
                                      </p:to>
                                    </p:set>
                                    <p:animEffect transition="in" filter="box(in)">
                                      <p:cBhvr>
                                        <p:cTn id="37" dur="500"/>
                                        <p:tgtEl>
                                          <p:spTgt spid="21525"/>
                                        </p:tgtEl>
                                      </p:cBhvr>
                                    </p:animEffect>
                                  </p:childTnLst>
                                </p:cTn>
                              </p:par>
                              <p:par>
                                <p:cTn id="38" presetID="4" presetClass="entr" presetSubtype="16" fill="hold" nodeType="withEffect">
                                  <p:stCondLst>
                                    <p:cond delay="0"/>
                                  </p:stCondLst>
                                  <p:childTnLst>
                                    <p:set>
                                      <p:cBhvr>
                                        <p:cTn id="39" dur="1" fill="hold">
                                          <p:stCondLst>
                                            <p:cond delay="0"/>
                                          </p:stCondLst>
                                        </p:cTn>
                                        <p:tgtEl>
                                          <p:spTgt spid="144395"/>
                                        </p:tgtEl>
                                        <p:attrNameLst>
                                          <p:attrName>style.visibility</p:attrName>
                                        </p:attrNameLst>
                                      </p:cBhvr>
                                      <p:to>
                                        <p:strVal val="visible"/>
                                      </p:to>
                                    </p:set>
                                    <p:animEffect transition="in" filter="box(in)">
                                      <p:cBhvr>
                                        <p:cTn id="40" dur="500"/>
                                        <p:tgtEl>
                                          <p:spTgt spid="144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8" grpId="0" animBg="1"/>
      <p:bldP spid="21523" grpId="0" animBg="1"/>
      <p:bldP spid="21524" grpId="0" animBg="1"/>
      <p:bldP spid="21525" grpId="0" animBg="1"/>
      <p:bldP spid="215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95F45C5F-5C80-46BB-ABB3-5CBBBDAB840B}"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13315" name="Text Box 6"/>
          <p:cNvSpPr txBox="1">
            <a:spLocks noChangeArrowheads="1"/>
          </p:cNvSpPr>
          <p:nvPr/>
        </p:nvSpPr>
        <p:spPr bwMode="auto">
          <a:xfrm>
            <a:off x="3733800" y="381000"/>
            <a:ext cx="18288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3316" name="Text Box 7"/>
          <p:cNvSpPr txBox="1">
            <a:spLocks noChangeArrowheads="1"/>
          </p:cNvSpPr>
          <p:nvPr/>
        </p:nvSpPr>
        <p:spPr bwMode="auto">
          <a:xfrm>
            <a:off x="2667000" y="746125"/>
            <a:ext cx="43434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29705" name="WordArt 9"/>
          <p:cNvSpPr>
            <a:spLocks noChangeArrowheads="1" noChangeShapeType="1" noTextEdit="1"/>
          </p:cNvSpPr>
          <p:nvPr/>
        </p:nvSpPr>
        <p:spPr bwMode="auto">
          <a:xfrm>
            <a:off x="2667000" y="1143000"/>
            <a:ext cx="3505200" cy="828675"/>
          </a:xfrm>
          <a:prstGeom prst="rect">
            <a:avLst/>
          </a:prstGeom>
        </p:spPr>
        <p:txBody>
          <a:bodyPr wrap="none" fromWordArt="1">
            <a:prstTxWarp prst="textTriangle">
              <a:avLst>
                <a:gd name="adj" fmla="val 50000"/>
              </a:avLst>
            </a:prstTxWarp>
          </a:bodyPr>
          <a:lstStyle/>
          <a:p>
            <a:pPr algn="ctr"/>
            <a:r>
              <a:rPr lang="en-US" sz="3600" kern="10">
                <a:ln w="9525">
                  <a:solidFill>
                    <a:srgbClr val="FFFF00"/>
                  </a:solidFill>
                  <a:round/>
                  <a:headEnd/>
                  <a:tailEnd/>
                </a:ln>
                <a:effectLst>
                  <a:outerShdw dist="45791" dir="2021404" algn="ctr" rotWithShape="0">
                    <a:srgbClr val="B2B2B2">
                      <a:alpha val="79999"/>
                    </a:srgbClr>
                  </a:outerShdw>
                </a:effectLst>
                <a:latin typeface="Arial"/>
                <a:cs typeface="Arial"/>
              </a:rPr>
              <a:t>AI LÀ NHÀ SỬ HỌC</a:t>
            </a:r>
          </a:p>
        </p:txBody>
      </p:sp>
      <p:sp>
        <p:nvSpPr>
          <p:cNvPr id="29776" name="Text Box 80"/>
          <p:cNvSpPr txBox="1">
            <a:spLocks noChangeArrowheads="1"/>
          </p:cNvSpPr>
          <p:nvPr/>
        </p:nvSpPr>
        <p:spPr bwMode="auto">
          <a:xfrm>
            <a:off x="228600" y="2057400"/>
            <a:ext cx="8915400" cy="701675"/>
          </a:xfrm>
          <a:prstGeom prst="rect">
            <a:avLst/>
          </a:prstGeom>
          <a:noFill/>
          <a:ln w="9525">
            <a:noFill/>
            <a:miter lim="800000"/>
            <a:headEnd/>
            <a:tailEnd/>
          </a:ln>
        </p:spPr>
        <p:txBody>
          <a:bodyPr>
            <a:spAutoFit/>
          </a:bodyPr>
          <a:lstStyle/>
          <a:p>
            <a:pPr>
              <a:spcBef>
                <a:spcPct val="50000"/>
              </a:spcBef>
            </a:pPr>
            <a:r>
              <a:rPr lang="en-US"/>
              <a:t>Câu 1: “ Sấm sét đêm giao thừa” nói về cuộc tổng tiến công và nổi dậy của dân ta  diễn ra vào thời gian nào? </a:t>
            </a:r>
          </a:p>
        </p:txBody>
      </p:sp>
      <p:grpSp>
        <p:nvGrpSpPr>
          <p:cNvPr id="13319" name="Group 88"/>
          <p:cNvGrpSpPr>
            <a:grpSpLocks/>
          </p:cNvGrpSpPr>
          <p:nvPr/>
        </p:nvGrpSpPr>
        <p:grpSpPr bwMode="auto">
          <a:xfrm>
            <a:off x="4191000" y="5181600"/>
            <a:ext cx="4953000" cy="1676400"/>
            <a:chOff x="2592" y="2928"/>
            <a:chExt cx="3120" cy="1056"/>
          </a:xfrm>
        </p:grpSpPr>
        <p:sp>
          <p:nvSpPr>
            <p:cNvPr id="29779" name="AutoShape 83"/>
            <p:cNvSpPr>
              <a:spLocks noChangeArrowheads="1"/>
            </p:cNvSpPr>
            <p:nvPr/>
          </p:nvSpPr>
          <p:spPr bwMode="auto">
            <a:xfrm>
              <a:off x="3216" y="350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29780" name="AutoShape 84"/>
            <p:cNvSpPr>
              <a:spLocks noChangeArrowheads="1"/>
            </p:cNvSpPr>
            <p:nvPr/>
          </p:nvSpPr>
          <p:spPr bwMode="auto">
            <a:xfrm>
              <a:off x="3840" y="326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29781" name="AutoShape 85"/>
            <p:cNvSpPr>
              <a:spLocks noChangeArrowheads="1"/>
            </p:cNvSpPr>
            <p:nvPr/>
          </p:nvSpPr>
          <p:spPr bwMode="auto">
            <a:xfrm>
              <a:off x="4464" y="3072"/>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29782" name="AutoShape 86"/>
            <p:cNvSpPr>
              <a:spLocks noChangeArrowheads="1"/>
            </p:cNvSpPr>
            <p:nvPr/>
          </p:nvSpPr>
          <p:spPr bwMode="auto">
            <a:xfrm>
              <a:off x="5088" y="2928"/>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29783" name="AutoShape 87"/>
            <p:cNvSpPr>
              <a:spLocks noChangeArrowheads="1"/>
            </p:cNvSpPr>
            <p:nvPr/>
          </p:nvSpPr>
          <p:spPr bwMode="auto">
            <a:xfrm>
              <a:off x="2592" y="3696"/>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grpSp>
      <p:grpSp>
        <p:nvGrpSpPr>
          <p:cNvPr id="3" name="Group 97"/>
          <p:cNvGrpSpPr>
            <a:grpSpLocks/>
          </p:cNvGrpSpPr>
          <p:nvPr/>
        </p:nvGrpSpPr>
        <p:grpSpPr bwMode="auto">
          <a:xfrm>
            <a:off x="762000" y="2743200"/>
            <a:ext cx="3886200" cy="525463"/>
            <a:chOff x="480" y="2021"/>
            <a:chExt cx="1968" cy="331"/>
          </a:xfrm>
        </p:grpSpPr>
        <p:sp>
          <p:nvSpPr>
            <p:cNvPr id="13332" name="Text Box 98"/>
            <p:cNvSpPr txBox="1">
              <a:spLocks noChangeArrowheads="1"/>
            </p:cNvSpPr>
            <p:nvPr/>
          </p:nvSpPr>
          <p:spPr bwMode="auto">
            <a:xfrm>
              <a:off x="624" y="2064"/>
              <a:ext cx="1824" cy="288"/>
            </a:xfrm>
            <a:prstGeom prst="rect">
              <a:avLst/>
            </a:prstGeom>
            <a:noFill/>
            <a:ln w="9525">
              <a:noFill/>
              <a:miter lim="800000"/>
              <a:headEnd/>
              <a:tailEnd/>
            </a:ln>
          </p:spPr>
          <p:txBody>
            <a:bodyPr>
              <a:spAutoFit/>
            </a:bodyPr>
            <a:lstStyle/>
            <a:p>
              <a:pPr>
                <a:spcBef>
                  <a:spcPct val="50000"/>
                </a:spcBef>
              </a:pPr>
              <a:r>
                <a:rPr lang="en-US" sz="2400"/>
                <a:t> Tết canh thân 1968</a:t>
              </a:r>
            </a:p>
          </p:txBody>
        </p:sp>
        <p:sp>
          <p:nvSpPr>
            <p:cNvPr id="13333" name="WordArt 99"/>
            <p:cNvSpPr>
              <a:spLocks noChangeArrowheads="1" noChangeShapeType="1" noTextEdit="1"/>
            </p:cNvSpPr>
            <p:nvPr/>
          </p:nvSpPr>
          <p:spPr bwMode="auto">
            <a:xfrm>
              <a:off x="480" y="20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FF"/>
                  </a:solidFill>
                  <a:effectLst>
                    <a:outerShdw dist="125724" dir="18900000" algn="ctr" rotWithShape="0">
                      <a:srgbClr val="000099"/>
                    </a:outerShdw>
                  </a:effectLst>
                  <a:latin typeface="Arial"/>
                  <a:cs typeface="Arial"/>
                </a:rPr>
                <a:t>A</a:t>
              </a:r>
            </a:p>
          </p:txBody>
        </p:sp>
      </p:grpSp>
      <p:grpSp>
        <p:nvGrpSpPr>
          <p:cNvPr id="4" name="Group 100"/>
          <p:cNvGrpSpPr>
            <a:grpSpLocks/>
          </p:cNvGrpSpPr>
          <p:nvPr/>
        </p:nvGrpSpPr>
        <p:grpSpPr bwMode="auto">
          <a:xfrm>
            <a:off x="752475" y="4351338"/>
            <a:ext cx="4429125" cy="525462"/>
            <a:chOff x="474" y="3221"/>
            <a:chExt cx="1878" cy="331"/>
          </a:xfrm>
        </p:grpSpPr>
        <p:sp>
          <p:nvSpPr>
            <p:cNvPr id="13330" name="Text Box 101"/>
            <p:cNvSpPr txBox="1">
              <a:spLocks noChangeArrowheads="1"/>
            </p:cNvSpPr>
            <p:nvPr/>
          </p:nvSpPr>
          <p:spPr bwMode="auto">
            <a:xfrm>
              <a:off x="624" y="3264"/>
              <a:ext cx="1728" cy="288"/>
            </a:xfrm>
            <a:prstGeom prst="rect">
              <a:avLst/>
            </a:prstGeom>
            <a:noFill/>
            <a:ln w="9525">
              <a:noFill/>
              <a:miter lim="800000"/>
              <a:headEnd/>
              <a:tailEnd/>
            </a:ln>
          </p:spPr>
          <p:txBody>
            <a:bodyPr>
              <a:spAutoFit/>
            </a:bodyPr>
            <a:lstStyle/>
            <a:p>
              <a:pPr>
                <a:spcBef>
                  <a:spcPct val="50000"/>
                </a:spcBef>
              </a:pPr>
              <a:r>
                <a:rPr lang="en-US" sz="2400"/>
                <a:t> Cả 3 phương án đều sai</a:t>
              </a:r>
            </a:p>
          </p:txBody>
        </p:sp>
        <p:sp>
          <p:nvSpPr>
            <p:cNvPr id="13331" name="WordArt 102"/>
            <p:cNvSpPr>
              <a:spLocks noChangeArrowheads="1" noChangeShapeType="1" noTextEdit="1"/>
            </p:cNvSpPr>
            <p:nvPr/>
          </p:nvSpPr>
          <p:spPr bwMode="auto">
            <a:xfrm>
              <a:off x="474" y="32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00"/>
                  </a:solidFill>
                  <a:effectLst>
                    <a:outerShdw dist="125724" dir="18900000" algn="ctr" rotWithShape="0">
                      <a:srgbClr val="000099"/>
                    </a:outerShdw>
                  </a:effectLst>
                  <a:latin typeface="Arial"/>
                  <a:cs typeface="Arial"/>
                </a:rPr>
                <a:t>D</a:t>
              </a:r>
            </a:p>
          </p:txBody>
        </p:sp>
      </p:grpSp>
      <p:grpSp>
        <p:nvGrpSpPr>
          <p:cNvPr id="5" name="Group 103"/>
          <p:cNvGrpSpPr>
            <a:grpSpLocks/>
          </p:cNvGrpSpPr>
          <p:nvPr/>
        </p:nvGrpSpPr>
        <p:grpSpPr bwMode="auto">
          <a:xfrm>
            <a:off x="752475" y="3817938"/>
            <a:ext cx="3438525" cy="525462"/>
            <a:chOff x="474" y="2789"/>
            <a:chExt cx="1878" cy="331"/>
          </a:xfrm>
        </p:grpSpPr>
        <p:sp>
          <p:nvSpPr>
            <p:cNvPr id="13328" name="Text Box 104"/>
            <p:cNvSpPr txBox="1">
              <a:spLocks noChangeArrowheads="1"/>
            </p:cNvSpPr>
            <p:nvPr/>
          </p:nvSpPr>
          <p:spPr bwMode="auto">
            <a:xfrm>
              <a:off x="624" y="2832"/>
              <a:ext cx="1728" cy="288"/>
            </a:xfrm>
            <a:prstGeom prst="rect">
              <a:avLst/>
            </a:prstGeom>
            <a:noFill/>
            <a:ln w="9525">
              <a:noFill/>
              <a:miter lim="800000"/>
              <a:headEnd/>
              <a:tailEnd/>
            </a:ln>
          </p:spPr>
          <p:txBody>
            <a:bodyPr>
              <a:spAutoFit/>
            </a:bodyPr>
            <a:lstStyle/>
            <a:p>
              <a:pPr>
                <a:spcBef>
                  <a:spcPct val="50000"/>
                </a:spcBef>
              </a:pPr>
              <a:r>
                <a:rPr lang="en-US" sz="2400"/>
                <a:t> Tết Mậu Thân 1986</a:t>
              </a:r>
            </a:p>
          </p:txBody>
        </p:sp>
        <p:sp>
          <p:nvSpPr>
            <p:cNvPr id="13329" name="WordArt 105"/>
            <p:cNvSpPr>
              <a:spLocks noChangeArrowheads="1" noChangeShapeType="1" noTextEdit="1"/>
            </p:cNvSpPr>
            <p:nvPr/>
          </p:nvSpPr>
          <p:spPr bwMode="auto">
            <a:xfrm>
              <a:off x="474" y="2789"/>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00"/>
                  </a:solidFill>
                  <a:effectLst>
                    <a:outerShdw dist="125724" dir="18900000" algn="ctr" rotWithShape="0">
                      <a:srgbClr val="000099"/>
                    </a:outerShdw>
                  </a:effectLst>
                  <a:latin typeface="Arial"/>
                  <a:cs typeface="Arial"/>
                </a:rPr>
                <a:t>C</a:t>
              </a:r>
            </a:p>
          </p:txBody>
        </p:sp>
      </p:grpSp>
      <p:grpSp>
        <p:nvGrpSpPr>
          <p:cNvPr id="6" name="Group 106"/>
          <p:cNvGrpSpPr>
            <a:grpSpLocks/>
          </p:cNvGrpSpPr>
          <p:nvPr/>
        </p:nvGrpSpPr>
        <p:grpSpPr bwMode="auto">
          <a:xfrm>
            <a:off x="762000" y="3276600"/>
            <a:ext cx="3581400" cy="525463"/>
            <a:chOff x="474" y="2405"/>
            <a:chExt cx="1878" cy="331"/>
          </a:xfrm>
        </p:grpSpPr>
        <p:sp>
          <p:nvSpPr>
            <p:cNvPr id="13326" name="Text Box 107"/>
            <p:cNvSpPr txBox="1">
              <a:spLocks noChangeArrowheads="1"/>
            </p:cNvSpPr>
            <p:nvPr/>
          </p:nvSpPr>
          <p:spPr bwMode="auto">
            <a:xfrm>
              <a:off x="624" y="2448"/>
              <a:ext cx="1728" cy="288"/>
            </a:xfrm>
            <a:prstGeom prst="rect">
              <a:avLst/>
            </a:prstGeom>
            <a:noFill/>
            <a:ln w="9525">
              <a:noFill/>
              <a:miter lim="800000"/>
              <a:headEnd/>
              <a:tailEnd/>
            </a:ln>
          </p:spPr>
          <p:txBody>
            <a:bodyPr>
              <a:spAutoFit/>
            </a:bodyPr>
            <a:lstStyle/>
            <a:p>
              <a:pPr>
                <a:spcBef>
                  <a:spcPct val="50000"/>
                </a:spcBef>
              </a:pPr>
              <a:r>
                <a:rPr lang="en-US" sz="2400"/>
                <a:t> Tết Mậu Thân 1968</a:t>
              </a:r>
            </a:p>
          </p:txBody>
        </p:sp>
        <p:sp>
          <p:nvSpPr>
            <p:cNvPr id="13327" name="WordArt 108"/>
            <p:cNvSpPr>
              <a:spLocks noChangeArrowheads="1" noChangeShapeType="1" noTextEdit="1"/>
            </p:cNvSpPr>
            <p:nvPr/>
          </p:nvSpPr>
          <p:spPr bwMode="auto">
            <a:xfrm>
              <a:off x="474" y="2405"/>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99"/>
                  </a:solidFill>
                  <a:effectLst>
                    <a:outerShdw dist="125724" dir="18900000" algn="ctr" rotWithShape="0">
                      <a:srgbClr val="000099"/>
                    </a:outerShdw>
                  </a:effectLst>
                  <a:latin typeface="Arial"/>
                  <a:cs typeface="Arial"/>
                </a:rPr>
                <a:t>B</a:t>
              </a:r>
            </a:p>
          </p:txBody>
        </p:sp>
      </p:grpSp>
      <p:pic>
        <p:nvPicPr>
          <p:cNvPr id="29805" name="Picture 109" descr="bert02"/>
          <p:cNvPicPr>
            <a:picLocks noChangeAspect="1" noChangeArrowheads="1" noCrop="1"/>
          </p:cNvPicPr>
          <p:nvPr/>
        </p:nvPicPr>
        <p:blipFill>
          <a:blip r:embed="rId2"/>
          <a:srcRect/>
          <a:stretch>
            <a:fillRect/>
          </a:stretch>
        </p:blipFill>
        <p:spPr bwMode="auto">
          <a:xfrm>
            <a:off x="3429000" y="4724400"/>
            <a:ext cx="1447800" cy="2057400"/>
          </a:xfrm>
          <a:prstGeom prst="rect">
            <a:avLst/>
          </a:prstGeom>
          <a:noFill/>
          <a:ln w="9525">
            <a:noFill/>
            <a:miter lim="800000"/>
            <a:headEnd/>
            <a:tailEnd/>
          </a:ln>
        </p:spPr>
      </p:pic>
      <p:sp>
        <p:nvSpPr>
          <p:cNvPr id="13325" name="Text Box 110"/>
          <p:cNvSpPr txBox="1">
            <a:spLocks noChangeArrowheads="1"/>
          </p:cNvSpPr>
          <p:nvPr/>
        </p:nvSpPr>
        <p:spPr bwMode="auto">
          <a:xfrm>
            <a:off x="8229600" y="5287963"/>
            <a:ext cx="838200" cy="274637"/>
          </a:xfrm>
          <a:prstGeom prst="rect">
            <a:avLst/>
          </a:prstGeom>
          <a:noFill/>
          <a:ln w="9525">
            <a:noFill/>
            <a:miter lim="800000"/>
            <a:headEnd/>
            <a:tailEnd/>
          </a:ln>
        </p:spPr>
        <p:txBody>
          <a:bodyPr>
            <a:spAutoFit/>
          </a:bodyPr>
          <a:lstStyle/>
          <a:p>
            <a:pPr>
              <a:spcBef>
                <a:spcPct val="50000"/>
              </a:spcBef>
            </a:pPr>
            <a:r>
              <a:rPr lang="en-US" sz="1200" b="1">
                <a:solidFill>
                  <a:srgbClr val="000099"/>
                </a:solidFill>
              </a:rPr>
              <a:t>VỀ ĐÍCH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dissolve">
                                      <p:cBhvr>
                                        <p:cTn id="7" dur="500"/>
                                        <p:tgtEl>
                                          <p:spTgt spid="29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76"/>
                                        </p:tgtEl>
                                        <p:attrNameLst>
                                          <p:attrName>style.visibility</p:attrName>
                                        </p:attrNameLst>
                                      </p:cBhvr>
                                      <p:to>
                                        <p:strVal val="visible"/>
                                      </p:to>
                                    </p:set>
                                    <p:animEffect transition="in" filter="checkerboard(across)">
                                      <p:cBhvr>
                                        <p:cTn id="12" dur="500"/>
                                        <p:tgtEl>
                                          <p:spTgt spid="29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par>
                                <p:cTn id="18" presetID="5"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par>
                                <p:cTn id="24" presetID="5"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1.38889E-6 -1.11111E-6 C -0.00296 -0.01227 -0.00087 -0.02407 0.00434 -0.03426 C 0.00607 -0.0419 0.00816 -0.04861 0.01145 -0.05532 C 0.01493 -0.07384 0.01024 -0.05417 0.01579 -0.06667 C 0.01649 -0.06852 0.01649 -0.0706 0.01718 -0.07245 C 0.02066 -0.08171 0.02864 -0.08842 0.03576 -0.09143 C 0.0467 -0.09005 0.05798 -0.09143 0.06857 -0.0875 C 0.06996 -0.08704 0.06909 -0.08356 0.06996 -0.08194 C 0.07378 -0.07523 0.07673 -0.07292 0.08142 -0.06852 C 0.08246 -0.06667 0.08333 -0.06458 0.08437 -0.06273 C 0.08559 -0.06065 0.08854 -0.05717 0.08854 -0.05717 " pathEditMode="relative" ptsTypes="ffffffffffA">
                                      <p:cBhvr>
                                        <p:cTn id="41" dur="2000" fill="hold"/>
                                        <p:tgtEl>
                                          <p:spTgt spid="2980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9C2B42D9-2B53-4E2A-9128-B0A58623BA83}"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14339" name="Text Box 3"/>
          <p:cNvSpPr txBox="1">
            <a:spLocks noChangeArrowheads="1"/>
          </p:cNvSpPr>
          <p:nvPr/>
        </p:nvSpPr>
        <p:spPr bwMode="auto">
          <a:xfrm>
            <a:off x="3733800" y="381000"/>
            <a:ext cx="18288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4340" name="Text Box 4"/>
          <p:cNvSpPr txBox="1">
            <a:spLocks noChangeArrowheads="1"/>
          </p:cNvSpPr>
          <p:nvPr/>
        </p:nvSpPr>
        <p:spPr bwMode="auto">
          <a:xfrm>
            <a:off x="2667000" y="746125"/>
            <a:ext cx="43434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14341" name="WordArt 5"/>
          <p:cNvSpPr>
            <a:spLocks noChangeArrowheads="1" noChangeShapeType="1" noTextEdit="1"/>
          </p:cNvSpPr>
          <p:nvPr/>
        </p:nvSpPr>
        <p:spPr bwMode="auto">
          <a:xfrm>
            <a:off x="2667000" y="1533525"/>
            <a:ext cx="3505200" cy="828675"/>
          </a:xfrm>
          <a:prstGeom prst="rect">
            <a:avLst/>
          </a:prstGeom>
        </p:spPr>
        <p:txBody>
          <a:bodyPr wrap="none" fromWordArt="1">
            <a:prstTxWarp prst="textTriangle">
              <a:avLst>
                <a:gd name="adj" fmla="val 50000"/>
              </a:avLst>
            </a:prstTxWarp>
          </a:bodyPr>
          <a:lstStyle/>
          <a:p>
            <a:pPr algn="ctr"/>
            <a:r>
              <a:rPr lang="en-US" sz="3600" kern="10">
                <a:ln w="9525">
                  <a:solidFill>
                    <a:srgbClr val="FFFF00"/>
                  </a:solidFill>
                  <a:round/>
                  <a:headEnd/>
                  <a:tailEnd/>
                </a:ln>
                <a:effectLst>
                  <a:outerShdw dist="45791" dir="2021404" algn="ctr" rotWithShape="0">
                    <a:srgbClr val="B2B2B2">
                      <a:alpha val="79999"/>
                    </a:srgbClr>
                  </a:outerShdw>
                </a:effectLst>
                <a:latin typeface="Arial"/>
                <a:cs typeface="Arial"/>
              </a:rPr>
              <a:t>AI LÀ NHÀ SỬ HỌC</a:t>
            </a:r>
          </a:p>
        </p:txBody>
      </p:sp>
      <p:sp>
        <p:nvSpPr>
          <p:cNvPr id="45062" name="Text Box 6"/>
          <p:cNvSpPr txBox="1">
            <a:spLocks noChangeArrowheads="1"/>
          </p:cNvSpPr>
          <p:nvPr/>
        </p:nvSpPr>
        <p:spPr bwMode="auto">
          <a:xfrm>
            <a:off x="228600" y="2438400"/>
            <a:ext cx="8915400" cy="701675"/>
          </a:xfrm>
          <a:prstGeom prst="rect">
            <a:avLst/>
          </a:prstGeom>
          <a:noFill/>
          <a:ln w="9525">
            <a:noFill/>
            <a:miter lim="800000"/>
            <a:headEnd/>
            <a:tailEnd/>
          </a:ln>
        </p:spPr>
        <p:txBody>
          <a:bodyPr>
            <a:spAutoFit/>
          </a:bodyPr>
          <a:lstStyle/>
          <a:p>
            <a:pPr>
              <a:spcBef>
                <a:spcPct val="50000"/>
              </a:spcBef>
            </a:pPr>
            <a:r>
              <a:rPr lang="en-US"/>
              <a:t>Câu 2: Trong cuộc tổng tiến công các chiến sĩ đặc công đã bắn chết mấy tên lính gác trước khi lao vào chiếm giữ tầng dưới của Sứ quán?	 </a:t>
            </a:r>
          </a:p>
        </p:txBody>
      </p:sp>
      <p:grpSp>
        <p:nvGrpSpPr>
          <p:cNvPr id="14343" name="Group 7"/>
          <p:cNvGrpSpPr>
            <a:grpSpLocks/>
          </p:cNvGrpSpPr>
          <p:nvPr/>
        </p:nvGrpSpPr>
        <p:grpSpPr bwMode="auto">
          <a:xfrm>
            <a:off x="4191000" y="5181600"/>
            <a:ext cx="4953000" cy="1676400"/>
            <a:chOff x="2592" y="2928"/>
            <a:chExt cx="3120" cy="1056"/>
          </a:xfrm>
        </p:grpSpPr>
        <p:sp>
          <p:nvSpPr>
            <p:cNvPr id="45064" name="AutoShape 8"/>
            <p:cNvSpPr>
              <a:spLocks noChangeArrowheads="1"/>
            </p:cNvSpPr>
            <p:nvPr/>
          </p:nvSpPr>
          <p:spPr bwMode="auto">
            <a:xfrm>
              <a:off x="3216" y="350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5065" name="AutoShape 9"/>
            <p:cNvSpPr>
              <a:spLocks noChangeArrowheads="1"/>
            </p:cNvSpPr>
            <p:nvPr/>
          </p:nvSpPr>
          <p:spPr bwMode="auto">
            <a:xfrm>
              <a:off x="3840" y="326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5066" name="AutoShape 10"/>
            <p:cNvSpPr>
              <a:spLocks noChangeArrowheads="1"/>
            </p:cNvSpPr>
            <p:nvPr/>
          </p:nvSpPr>
          <p:spPr bwMode="auto">
            <a:xfrm>
              <a:off x="4464" y="3072"/>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5067" name="AutoShape 11"/>
            <p:cNvSpPr>
              <a:spLocks noChangeArrowheads="1"/>
            </p:cNvSpPr>
            <p:nvPr/>
          </p:nvSpPr>
          <p:spPr bwMode="auto">
            <a:xfrm>
              <a:off x="5088" y="2928"/>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5068" name="AutoShape 12"/>
            <p:cNvSpPr>
              <a:spLocks noChangeArrowheads="1"/>
            </p:cNvSpPr>
            <p:nvPr/>
          </p:nvSpPr>
          <p:spPr bwMode="auto">
            <a:xfrm>
              <a:off x="2592" y="3696"/>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grpSp>
      <p:grpSp>
        <p:nvGrpSpPr>
          <p:cNvPr id="3" name="Group 13"/>
          <p:cNvGrpSpPr>
            <a:grpSpLocks/>
          </p:cNvGrpSpPr>
          <p:nvPr/>
        </p:nvGrpSpPr>
        <p:grpSpPr bwMode="auto">
          <a:xfrm>
            <a:off x="762000" y="3200400"/>
            <a:ext cx="3886200" cy="525463"/>
            <a:chOff x="480" y="2021"/>
            <a:chExt cx="1968" cy="331"/>
          </a:xfrm>
        </p:grpSpPr>
        <p:sp>
          <p:nvSpPr>
            <p:cNvPr id="14356" name="Text Box 14"/>
            <p:cNvSpPr txBox="1">
              <a:spLocks noChangeArrowheads="1"/>
            </p:cNvSpPr>
            <p:nvPr/>
          </p:nvSpPr>
          <p:spPr bwMode="auto">
            <a:xfrm>
              <a:off x="624" y="2064"/>
              <a:ext cx="1824" cy="288"/>
            </a:xfrm>
            <a:prstGeom prst="rect">
              <a:avLst/>
            </a:prstGeom>
            <a:noFill/>
            <a:ln w="9525">
              <a:noFill/>
              <a:miter lim="800000"/>
              <a:headEnd/>
              <a:tailEnd/>
            </a:ln>
          </p:spPr>
          <p:txBody>
            <a:bodyPr>
              <a:spAutoFit/>
            </a:bodyPr>
            <a:lstStyle/>
            <a:p>
              <a:pPr>
                <a:spcBef>
                  <a:spcPct val="50000"/>
                </a:spcBef>
              </a:pPr>
              <a:r>
                <a:rPr lang="en-US" sz="2400"/>
                <a:t>  3 tên</a:t>
              </a:r>
            </a:p>
          </p:txBody>
        </p:sp>
        <p:sp>
          <p:nvSpPr>
            <p:cNvPr id="14357" name="WordArt 15"/>
            <p:cNvSpPr>
              <a:spLocks noChangeArrowheads="1" noChangeShapeType="1" noTextEdit="1"/>
            </p:cNvSpPr>
            <p:nvPr/>
          </p:nvSpPr>
          <p:spPr bwMode="auto">
            <a:xfrm>
              <a:off x="480" y="20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FF"/>
                  </a:solidFill>
                  <a:effectLst>
                    <a:outerShdw dist="125724" dir="18900000" algn="ctr" rotWithShape="0">
                      <a:srgbClr val="000099"/>
                    </a:outerShdw>
                  </a:effectLst>
                  <a:latin typeface="Arial"/>
                  <a:cs typeface="Arial"/>
                </a:rPr>
                <a:t>A</a:t>
              </a:r>
            </a:p>
          </p:txBody>
        </p:sp>
      </p:grpSp>
      <p:grpSp>
        <p:nvGrpSpPr>
          <p:cNvPr id="4" name="Group 16"/>
          <p:cNvGrpSpPr>
            <a:grpSpLocks/>
          </p:cNvGrpSpPr>
          <p:nvPr/>
        </p:nvGrpSpPr>
        <p:grpSpPr bwMode="auto">
          <a:xfrm>
            <a:off x="752475" y="5113338"/>
            <a:ext cx="2981325" cy="525462"/>
            <a:chOff x="474" y="3221"/>
            <a:chExt cx="1878" cy="331"/>
          </a:xfrm>
        </p:grpSpPr>
        <p:sp>
          <p:nvSpPr>
            <p:cNvPr id="14354" name="Text Box 17"/>
            <p:cNvSpPr txBox="1">
              <a:spLocks noChangeArrowheads="1"/>
            </p:cNvSpPr>
            <p:nvPr/>
          </p:nvSpPr>
          <p:spPr bwMode="auto">
            <a:xfrm>
              <a:off x="624" y="3264"/>
              <a:ext cx="1728" cy="288"/>
            </a:xfrm>
            <a:prstGeom prst="rect">
              <a:avLst/>
            </a:prstGeom>
            <a:noFill/>
            <a:ln w="9525">
              <a:noFill/>
              <a:miter lim="800000"/>
              <a:headEnd/>
              <a:tailEnd/>
            </a:ln>
          </p:spPr>
          <p:txBody>
            <a:bodyPr>
              <a:spAutoFit/>
            </a:bodyPr>
            <a:lstStyle/>
            <a:p>
              <a:pPr>
                <a:spcBef>
                  <a:spcPct val="50000"/>
                </a:spcBef>
              </a:pPr>
              <a:r>
                <a:rPr lang="en-US" sz="2400"/>
                <a:t>  6 tên</a:t>
              </a:r>
            </a:p>
          </p:txBody>
        </p:sp>
        <p:sp>
          <p:nvSpPr>
            <p:cNvPr id="14355" name="WordArt 18"/>
            <p:cNvSpPr>
              <a:spLocks noChangeArrowheads="1" noChangeShapeType="1" noTextEdit="1"/>
            </p:cNvSpPr>
            <p:nvPr/>
          </p:nvSpPr>
          <p:spPr bwMode="auto">
            <a:xfrm>
              <a:off x="474" y="32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00"/>
                  </a:solidFill>
                  <a:effectLst>
                    <a:outerShdw dist="125724" dir="18900000" algn="ctr" rotWithShape="0">
                      <a:srgbClr val="000099"/>
                    </a:outerShdw>
                  </a:effectLst>
                  <a:latin typeface="Arial"/>
                  <a:cs typeface="Arial"/>
                </a:rPr>
                <a:t>D</a:t>
              </a:r>
            </a:p>
          </p:txBody>
        </p:sp>
      </p:grpSp>
      <p:grpSp>
        <p:nvGrpSpPr>
          <p:cNvPr id="5" name="Group 19"/>
          <p:cNvGrpSpPr>
            <a:grpSpLocks/>
          </p:cNvGrpSpPr>
          <p:nvPr/>
        </p:nvGrpSpPr>
        <p:grpSpPr bwMode="auto">
          <a:xfrm>
            <a:off x="752475" y="4427538"/>
            <a:ext cx="2981325" cy="525462"/>
            <a:chOff x="474" y="2789"/>
            <a:chExt cx="1878" cy="331"/>
          </a:xfrm>
        </p:grpSpPr>
        <p:sp>
          <p:nvSpPr>
            <p:cNvPr id="14352" name="Text Box 20"/>
            <p:cNvSpPr txBox="1">
              <a:spLocks noChangeArrowheads="1"/>
            </p:cNvSpPr>
            <p:nvPr/>
          </p:nvSpPr>
          <p:spPr bwMode="auto">
            <a:xfrm>
              <a:off x="624" y="2832"/>
              <a:ext cx="1728" cy="288"/>
            </a:xfrm>
            <a:prstGeom prst="rect">
              <a:avLst/>
            </a:prstGeom>
            <a:noFill/>
            <a:ln w="9525">
              <a:noFill/>
              <a:miter lim="800000"/>
              <a:headEnd/>
              <a:tailEnd/>
            </a:ln>
          </p:spPr>
          <p:txBody>
            <a:bodyPr>
              <a:spAutoFit/>
            </a:bodyPr>
            <a:lstStyle/>
            <a:p>
              <a:pPr>
                <a:spcBef>
                  <a:spcPct val="50000"/>
                </a:spcBef>
              </a:pPr>
              <a:r>
                <a:rPr lang="en-US" sz="2400"/>
                <a:t>  5 tên</a:t>
              </a:r>
            </a:p>
          </p:txBody>
        </p:sp>
        <p:sp>
          <p:nvSpPr>
            <p:cNvPr id="14353" name="WordArt 21"/>
            <p:cNvSpPr>
              <a:spLocks noChangeArrowheads="1" noChangeShapeType="1" noTextEdit="1"/>
            </p:cNvSpPr>
            <p:nvPr/>
          </p:nvSpPr>
          <p:spPr bwMode="auto">
            <a:xfrm>
              <a:off x="474" y="2789"/>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00"/>
                  </a:solidFill>
                  <a:effectLst>
                    <a:outerShdw dist="125724" dir="18900000" algn="ctr" rotWithShape="0">
                      <a:srgbClr val="000099"/>
                    </a:outerShdw>
                  </a:effectLst>
                  <a:latin typeface="Arial"/>
                  <a:cs typeface="Arial"/>
                </a:rPr>
                <a:t>C</a:t>
              </a:r>
            </a:p>
          </p:txBody>
        </p:sp>
      </p:grpSp>
      <p:grpSp>
        <p:nvGrpSpPr>
          <p:cNvPr id="6" name="Group 22"/>
          <p:cNvGrpSpPr>
            <a:grpSpLocks/>
          </p:cNvGrpSpPr>
          <p:nvPr/>
        </p:nvGrpSpPr>
        <p:grpSpPr bwMode="auto">
          <a:xfrm>
            <a:off x="762000" y="3810000"/>
            <a:ext cx="3581400" cy="525463"/>
            <a:chOff x="474" y="2405"/>
            <a:chExt cx="1878" cy="331"/>
          </a:xfrm>
        </p:grpSpPr>
        <p:sp>
          <p:nvSpPr>
            <p:cNvPr id="14350" name="Text Box 23"/>
            <p:cNvSpPr txBox="1">
              <a:spLocks noChangeArrowheads="1"/>
            </p:cNvSpPr>
            <p:nvPr/>
          </p:nvSpPr>
          <p:spPr bwMode="auto">
            <a:xfrm>
              <a:off x="624" y="2448"/>
              <a:ext cx="1728" cy="288"/>
            </a:xfrm>
            <a:prstGeom prst="rect">
              <a:avLst/>
            </a:prstGeom>
            <a:noFill/>
            <a:ln w="9525">
              <a:noFill/>
              <a:miter lim="800000"/>
              <a:headEnd/>
              <a:tailEnd/>
            </a:ln>
          </p:spPr>
          <p:txBody>
            <a:bodyPr>
              <a:spAutoFit/>
            </a:bodyPr>
            <a:lstStyle/>
            <a:p>
              <a:pPr>
                <a:spcBef>
                  <a:spcPct val="50000"/>
                </a:spcBef>
              </a:pPr>
              <a:r>
                <a:rPr lang="en-US" sz="2400"/>
                <a:t>  4 tên</a:t>
              </a:r>
            </a:p>
          </p:txBody>
        </p:sp>
        <p:sp>
          <p:nvSpPr>
            <p:cNvPr id="14351" name="WordArt 24"/>
            <p:cNvSpPr>
              <a:spLocks noChangeArrowheads="1" noChangeShapeType="1" noTextEdit="1"/>
            </p:cNvSpPr>
            <p:nvPr/>
          </p:nvSpPr>
          <p:spPr bwMode="auto">
            <a:xfrm>
              <a:off x="474" y="2405"/>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99"/>
                  </a:solidFill>
                  <a:effectLst>
                    <a:outerShdw dist="125724" dir="18900000" algn="ctr" rotWithShape="0">
                      <a:srgbClr val="000099"/>
                    </a:outerShdw>
                  </a:effectLst>
                  <a:latin typeface="Arial"/>
                  <a:cs typeface="Arial"/>
                </a:rPr>
                <a:t>B</a:t>
              </a:r>
            </a:p>
          </p:txBody>
        </p:sp>
      </p:grpSp>
      <p:pic>
        <p:nvPicPr>
          <p:cNvPr id="45081" name="Picture 25" descr="bert02"/>
          <p:cNvPicPr>
            <a:picLocks noChangeAspect="1" noChangeArrowheads="1" noCrop="1"/>
          </p:cNvPicPr>
          <p:nvPr/>
        </p:nvPicPr>
        <p:blipFill>
          <a:blip r:embed="rId2"/>
          <a:srcRect/>
          <a:stretch>
            <a:fillRect/>
          </a:stretch>
        </p:blipFill>
        <p:spPr bwMode="auto">
          <a:xfrm>
            <a:off x="4191000" y="4343400"/>
            <a:ext cx="1447800" cy="2057400"/>
          </a:xfrm>
          <a:prstGeom prst="rect">
            <a:avLst/>
          </a:prstGeom>
          <a:noFill/>
          <a:ln w="9525">
            <a:noFill/>
            <a:miter lim="800000"/>
            <a:headEnd/>
            <a:tailEnd/>
          </a:ln>
        </p:spPr>
      </p:pic>
      <p:sp>
        <p:nvSpPr>
          <p:cNvPr id="14349" name="Text Box 26"/>
          <p:cNvSpPr txBox="1">
            <a:spLocks noChangeArrowheads="1"/>
          </p:cNvSpPr>
          <p:nvPr/>
        </p:nvSpPr>
        <p:spPr bwMode="auto">
          <a:xfrm>
            <a:off x="8229600" y="5287963"/>
            <a:ext cx="838200" cy="274637"/>
          </a:xfrm>
          <a:prstGeom prst="rect">
            <a:avLst/>
          </a:prstGeom>
          <a:noFill/>
          <a:ln w="9525">
            <a:noFill/>
            <a:miter lim="800000"/>
            <a:headEnd/>
            <a:tailEnd/>
          </a:ln>
        </p:spPr>
        <p:txBody>
          <a:bodyPr>
            <a:spAutoFit/>
          </a:bodyPr>
          <a:lstStyle/>
          <a:p>
            <a:pPr>
              <a:spcBef>
                <a:spcPct val="50000"/>
              </a:spcBef>
            </a:pPr>
            <a:r>
              <a:rPr lang="en-US" sz="1200" b="1">
                <a:solidFill>
                  <a:srgbClr val="000099"/>
                </a:solidFill>
              </a:rPr>
              <a:t>VỀ ĐÍCH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checkerboard(across)">
                                      <p:cBhvr>
                                        <p:cTn id="7" dur="500"/>
                                        <p:tgtEl>
                                          <p:spTgt spid="45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nodeType="clickEffect">
                                  <p:stCondLst>
                                    <p:cond delay="0"/>
                                  </p:stCondLst>
                                  <p:childTnLst>
                                    <p:animEffect transition="out" filter="checkerboard(across)">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nodeType="clickEffect">
                                  <p:stCondLst>
                                    <p:cond delay="0"/>
                                  </p:stCondLst>
                                  <p:childTnLst>
                                    <p:animMotion origin="layout" path="M 1.38889E-6 -4.44444E-6 C 0.03663 -0.02222 0.07326 -0.04421 0.0901 -0.05139 C 0.10694 -0.05856 0.09982 -0.0449 0.10138 -0.04375 " pathEditMode="relative" ptsTypes="aaA">
                                      <p:cBhvr>
                                        <p:cTn id="36" dur="2000" fill="hold"/>
                                        <p:tgtEl>
                                          <p:spTgt spid="450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3993B423-5937-4D0E-B2FB-8D9343796449}"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15363" name="Text Box 3"/>
          <p:cNvSpPr txBox="1">
            <a:spLocks noChangeArrowheads="1"/>
          </p:cNvSpPr>
          <p:nvPr/>
        </p:nvSpPr>
        <p:spPr bwMode="auto">
          <a:xfrm>
            <a:off x="3733800" y="381000"/>
            <a:ext cx="18288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5364" name="Text Box 4"/>
          <p:cNvSpPr txBox="1">
            <a:spLocks noChangeArrowheads="1"/>
          </p:cNvSpPr>
          <p:nvPr/>
        </p:nvSpPr>
        <p:spPr bwMode="auto">
          <a:xfrm>
            <a:off x="2667000" y="746125"/>
            <a:ext cx="43434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15365" name="WordArt 5"/>
          <p:cNvSpPr>
            <a:spLocks noChangeArrowheads="1" noChangeShapeType="1" noTextEdit="1"/>
          </p:cNvSpPr>
          <p:nvPr/>
        </p:nvSpPr>
        <p:spPr bwMode="auto">
          <a:xfrm>
            <a:off x="2667000" y="1533525"/>
            <a:ext cx="3505200" cy="828675"/>
          </a:xfrm>
          <a:prstGeom prst="rect">
            <a:avLst/>
          </a:prstGeom>
        </p:spPr>
        <p:txBody>
          <a:bodyPr wrap="none" fromWordArt="1">
            <a:prstTxWarp prst="textTriangle">
              <a:avLst>
                <a:gd name="adj" fmla="val 50000"/>
              </a:avLst>
            </a:prstTxWarp>
          </a:bodyPr>
          <a:lstStyle/>
          <a:p>
            <a:pPr algn="ctr"/>
            <a:r>
              <a:rPr lang="en-US" sz="3600" kern="10">
                <a:ln w="9525">
                  <a:solidFill>
                    <a:srgbClr val="FFFF00"/>
                  </a:solidFill>
                  <a:round/>
                  <a:headEnd/>
                  <a:tailEnd/>
                </a:ln>
                <a:effectLst>
                  <a:outerShdw dist="45791" dir="2021404" algn="ctr" rotWithShape="0">
                    <a:srgbClr val="B2B2B2">
                      <a:alpha val="79999"/>
                    </a:srgbClr>
                  </a:outerShdw>
                </a:effectLst>
                <a:latin typeface="Arial"/>
                <a:cs typeface="Arial"/>
              </a:rPr>
              <a:t>AI LÀ NHÀ SỬ HỌC</a:t>
            </a:r>
          </a:p>
        </p:txBody>
      </p:sp>
      <p:sp>
        <p:nvSpPr>
          <p:cNvPr id="46086" name="Text Box 6"/>
          <p:cNvSpPr txBox="1">
            <a:spLocks noChangeArrowheads="1"/>
          </p:cNvSpPr>
          <p:nvPr/>
        </p:nvSpPr>
        <p:spPr bwMode="auto">
          <a:xfrm>
            <a:off x="228600" y="2438400"/>
            <a:ext cx="8915400" cy="701675"/>
          </a:xfrm>
          <a:prstGeom prst="rect">
            <a:avLst/>
          </a:prstGeom>
          <a:noFill/>
          <a:ln w="9525">
            <a:noFill/>
            <a:miter lim="800000"/>
            <a:headEnd/>
            <a:tailEnd/>
          </a:ln>
        </p:spPr>
        <p:txBody>
          <a:bodyPr>
            <a:spAutoFit/>
          </a:bodyPr>
          <a:lstStyle/>
          <a:p>
            <a:pPr>
              <a:spcBef>
                <a:spcPct val="50000"/>
              </a:spcBef>
            </a:pPr>
            <a:r>
              <a:rPr lang="en-US"/>
              <a:t>Câu 3: Trong cuộc tổng tiến công tại Sứ quán, quân địch đã dùng phương tiện gì để chở thêm lính Mĩ phản kích lại quân ta?	 </a:t>
            </a:r>
          </a:p>
        </p:txBody>
      </p:sp>
      <p:grpSp>
        <p:nvGrpSpPr>
          <p:cNvPr id="15367" name="Group 7"/>
          <p:cNvGrpSpPr>
            <a:grpSpLocks/>
          </p:cNvGrpSpPr>
          <p:nvPr/>
        </p:nvGrpSpPr>
        <p:grpSpPr bwMode="auto">
          <a:xfrm>
            <a:off x="4191000" y="5181600"/>
            <a:ext cx="4953000" cy="1676400"/>
            <a:chOff x="2592" y="2928"/>
            <a:chExt cx="3120" cy="1056"/>
          </a:xfrm>
        </p:grpSpPr>
        <p:sp>
          <p:nvSpPr>
            <p:cNvPr id="46088" name="AutoShape 8"/>
            <p:cNvSpPr>
              <a:spLocks noChangeArrowheads="1"/>
            </p:cNvSpPr>
            <p:nvPr/>
          </p:nvSpPr>
          <p:spPr bwMode="auto">
            <a:xfrm>
              <a:off x="3216" y="350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6089" name="AutoShape 9"/>
            <p:cNvSpPr>
              <a:spLocks noChangeArrowheads="1"/>
            </p:cNvSpPr>
            <p:nvPr/>
          </p:nvSpPr>
          <p:spPr bwMode="auto">
            <a:xfrm>
              <a:off x="3840" y="326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6090" name="AutoShape 10"/>
            <p:cNvSpPr>
              <a:spLocks noChangeArrowheads="1"/>
            </p:cNvSpPr>
            <p:nvPr/>
          </p:nvSpPr>
          <p:spPr bwMode="auto">
            <a:xfrm>
              <a:off x="4464" y="3072"/>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6091" name="AutoShape 11"/>
            <p:cNvSpPr>
              <a:spLocks noChangeArrowheads="1"/>
            </p:cNvSpPr>
            <p:nvPr/>
          </p:nvSpPr>
          <p:spPr bwMode="auto">
            <a:xfrm>
              <a:off x="5088" y="2928"/>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6092" name="AutoShape 12"/>
            <p:cNvSpPr>
              <a:spLocks noChangeArrowheads="1"/>
            </p:cNvSpPr>
            <p:nvPr/>
          </p:nvSpPr>
          <p:spPr bwMode="auto">
            <a:xfrm>
              <a:off x="2592" y="3696"/>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grpSp>
      <p:grpSp>
        <p:nvGrpSpPr>
          <p:cNvPr id="3" name="Group 13"/>
          <p:cNvGrpSpPr>
            <a:grpSpLocks/>
          </p:cNvGrpSpPr>
          <p:nvPr/>
        </p:nvGrpSpPr>
        <p:grpSpPr bwMode="auto">
          <a:xfrm>
            <a:off x="762000" y="3200400"/>
            <a:ext cx="3886200" cy="525463"/>
            <a:chOff x="480" y="2021"/>
            <a:chExt cx="1968" cy="331"/>
          </a:xfrm>
        </p:grpSpPr>
        <p:sp>
          <p:nvSpPr>
            <p:cNvPr id="15380" name="Text Box 14"/>
            <p:cNvSpPr txBox="1">
              <a:spLocks noChangeArrowheads="1"/>
            </p:cNvSpPr>
            <p:nvPr/>
          </p:nvSpPr>
          <p:spPr bwMode="auto">
            <a:xfrm>
              <a:off x="624" y="2064"/>
              <a:ext cx="1824" cy="288"/>
            </a:xfrm>
            <a:prstGeom prst="rect">
              <a:avLst/>
            </a:prstGeom>
            <a:noFill/>
            <a:ln w="9525">
              <a:noFill/>
              <a:miter lim="800000"/>
              <a:headEnd/>
              <a:tailEnd/>
            </a:ln>
          </p:spPr>
          <p:txBody>
            <a:bodyPr>
              <a:spAutoFit/>
            </a:bodyPr>
            <a:lstStyle/>
            <a:p>
              <a:pPr>
                <a:spcBef>
                  <a:spcPct val="50000"/>
                </a:spcBef>
              </a:pPr>
              <a:r>
                <a:rPr lang="en-US" sz="2400"/>
                <a:t>   Xe tăng </a:t>
              </a:r>
            </a:p>
          </p:txBody>
        </p:sp>
        <p:sp>
          <p:nvSpPr>
            <p:cNvPr id="15381" name="WordArt 15"/>
            <p:cNvSpPr>
              <a:spLocks noChangeArrowheads="1" noChangeShapeType="1" noTextEdit="1"/>
            </p:cNvSpPr>
            <p:nvPr/>
          </p:nvSpPr>
          <p:spPr bwMode="auto">
            <a:xfrm>
              <a:off x="480" y="20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FF"/>
                  </a:solidFill>
                  <a:effectLst>
                    <a:outerShdw dist="125724" dir="18900000" algn="ctr" rotWithShape="0">
                      <a:srgbClr val="000099"/>
                    </a:outerShdw>
                  </a:effectLst>
                  <a:latin typeface="Arial"/>
                  <a:cs typeface="Arial"/>
                </a:rPr>
                <a:t>A</a:t>
              </a:r>
            </a:p>
          </p:txBody>
        </p:sp>
      </p:grpSp>
      <p:grpSp>
        <p:nvGrpSpPr>
          <p:cNvPr id="4" name="Group 16"/>
          <p:cNvGrpSpPr>
            <a:grpSpLocks/>
          </p:cNvGrpSpPr>
          <p:nvPr/>
        </p:nvGrpSpPr>
        <p:grpSpPr bwMode="auto">
          <a:xfrm>
            <a:off x="752475" y="5113338"/>
            <a:ext cx="2981325" cy="525462"/>
            <a:chOff x="474" y="3221"/>
            <a:chExt cx="1878" cy="331"/>
          </a:xfrm>
        </p:grpSpPr>
        <p:sp>
          <p:nvSpPr>
            <p:cNvPr id="15378" name="Text Box 17"/>
            <p:cNvSpPr txBox="1">
              <a:spLocks noChangeArrowheads="1"/>
            </p:cNvSpPr>
            <p:nvPr/>
          </p:nvSpPr>
          <p:spPr bwMode="auto">
            <a:xfrm>
              <a:off x="624" y="3264"/>
              <a:ext cx="1728" cy="288"/>
            </a:xfrm>
            <a:prstGeom prst="rect">
              <a:avLst/>
            </a:prstGeom>
            <a:noFill/>
            <a:ln w="9525">
              <a:noFill/>
              <a:miter lim="800000"/>
              <a:headEnd/>
              <a:tailEnd/>
            </a:ln>
          </p:spPr>
          <p:txBody>
            <a:bodyPr>
              <a:spAutoFit/>
            </a:bodyPr>
            <a:lstStyle/>
            <a:p>
              <a:pPr>
                <a:spcBef>
                  <a:spcPct val="50000"/>
                </a:spcBef>
              </a:pPr>
              <a:r>
                <a:rPr lang="en-US" sz="2400"/>
                <a:t>  Xe thô sơ</a:t>
              </a:r>
            </a:p>
          </p:txBody>
        </p:sp>
        <p:sp>
          <p:nvSpPr>
            <p:cNvPr id="15379" name="WordArt 18"/>
            <p:cNvSpPr>
              <a:spLocks noChangeArrowheads="1" noChangeShapeType="1" noTextEdit="1"/>
            </p:cNvSpPr>
            <p:nvPr/>
          </p:nvSpPr>
          <p:spPr bwMode="auto">
            <a:xfrm>
              <a:off x="474" y="32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00"/>
                  </a:solidFill>
                  <a:effectLst>
                    <a:outerShdw dist="125724" dir="18900000" algn="ctr" rotWithShape="0">
                      <a:srgbClr val="000099"/>
                    </a:outerShdw>
                  </a:effectLst>
                  <a:latin typeface="Arial"/>
                  <a:cs typeface="Arial"/>
                </a:rPr>
                <a:t>D</a:t>
              </a:r>
            </a:p>
          </p:txBody>
        </p:sp>
      </p:grpSp>
      <p:grpSp>
        <p:nvGrpSpPr>
          <p:cNvPr id="5" name="Group 19"/>
          <p:cNvGrpSpPr>
            <a:grpSpLocks/>
          </p:cNvGrpSpPr>
          <p:nvPr/>
        </p:nvGrpSpPr>
        <p:grpSpPr bwMode="auto">
          <a:xfrm>
            <a:off x="762000" y="4495800"/>
            <a:ext cx="3733800" cy="525463"/>
            <a:chOff x="474" y="2789"/>
            <a:chExt cx="1878" cy="331"/>
          </a:xfrm>
        </p:grpSpPr>
        <p:sp>
          <p:nvSpPr>
            <p:cNvPr id="15376" name="Text Box 20"/>
            <p:cNvSpPr txBox="1">
              <a:spLocks noChangeArrowheads="1"/>
            </p:cNvSpPr>
            <p:nvPr/>
          </p:nvSpPr>
          <p:spPr bwMode="auto">
            <a:xfrm>
              <a:off x="624" y="2832"/>
              <a:ext cx="1728" cy="288"/>
            </a:xfrm>
            <a:prstGeom prst="rect">
              <a:avLst/>
            </a:prstGeom>
            <a:noFill/>
            <a:ln w="9525">
              <a:noFill/>
              <a:miter lim="800000"/>
              <a:headEnd/>
              <a:tailEnd/>
            </a:ln>
          </p:spPr>
          <p:txBody>
            <a:bodyPr>
              <a:spAutoFit/>
            </a:bodyPr>
            <a:lstStyle/>
            <a:p>
              <a:pPr>
                <a:spcBef>
                  <a:spcPct val="50000"/>
                </a:spcBef>
              </a:pPr>
              <a:r>
                <a:rPr lang="en-US" sz="2400"/>
                <a:t>  Máy bay lên thẳng</a:t>
              </a:r>
            </a:p>
          </p:txBody>
        </p:sp>
        <p:sp>
          <p:nvSpPr>
            <p:cNvPr id="15377" name="WordArt 21"/>
            <p:cNvSpPr>
              <a:spLocks noChangeArrowheads="1" noChangeShapeType="1" noTextEdit="1"/>
            </p:cNvSpPr>
            <p:nvPr/>
          </p:nvSpPr>
          <p:spPr bwMode="auto">
            <a:xfrm>
              <a:off x="474" y="2789"/>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00"/>
                  </a:solidFill>
                  <a:effectLst>
                    <a:outerShdw dist="125724" dir="18900000" algn="ctr" rotWithShape="0">
                      <a:srgbClr val="000099"/>
                    </a:outerShdw>
                  </a:effectLst>
                  <a:latin typeface="Arial"/>
                  <a:cs typeface="Arial"/>
                </a:rPr>
                <a:t>C</a:t>
              </a:r>
            </a:p>
          </p:txBody>
        </p:sp>
      </p:grpSp>
      <p:grpSp>
        <p:nvGrpSpPr>
          <p:cNvPr id="6" name="Group 22"/>
          <p:cNvGrpSpPr>
            <a:grpSpLocks/>
          </p:cNvGrpSpPr>
          <p:nvPr/>
        </p:nvGrpSpPr>
        <p:grpSpPr bwMode="auto">
          <a:xfrm>
            <a:off x="762000" y="3810000"/>
            <a:ext cx="3581400" cy="525463"/>
            <a:chOff x="474" y="2405"/>
            <a:chExt cx="1878" cy="331"/>
          </a:xfrm>
        </p:grpSpPr>
        <p:sp>
          <p:nvSpPr>
            <p:cNvPr id="15374" name="Text Box 23"/>
            <p:cNvSpPr txBox="1">
              <a:spLocks noChangeArrowheads="1"/>
            </p:cNvSpPr>
            <p:nvPr/>
          </p:nvSpPr>
          <p:spPr bwMode="auto">
            <a:xfrm>
              <a:off x="624" y="2448"/>
              <a:ext cx="1728" cy="288"/>
            </a:xfrm>
            <a:prstGeom prst="rect">
              <a:avLst/>
            </a:prstGeom>
            <a:noFill/>
            <a:ln w="9525">
              <a:noFill/>
              <a:miter lim="800000"/>
              <a:headEnd/>
              <a:tailEnd/>
            </a:ln>
          </p:spPr>
          <p:txBody>
            <a:bodyPr>
              <a:spAutoFit/>
            </a:bodyPr>
            <a:lstStyle/>
            <a:p>
              <a:pPr>
                <a:spcBef>
                  <a:spcPct val="50000"/>
                </a:spcBef>
              </a:pPr>
              <a:r>
                <a:rPr lang="en-US" sz="2400"/>
                <a:t>  Xe ô tô</a:t>
              </a:r>
            </a:p>
          </p:txBody>
        </p:sp>
        <p:sp>
          <p:nvSpPr>
            <p:cNvPr id="15375" name="WordArt 24"/>
            <p:cNvSpPr>
              <a:spLocks noChangeArrowheads="1" noChangeShapeType="1" noTextEdit="1"/>
            </p:cNvSpPr>
            <p:nvPr/>
          </p:nvSpPr>
          <p:spPr bwMode="auto">
            <a:xfrm>
              <a:off x="474" y="2405"/>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99"/>
                  </a:solidFill>
                  <a:effectLst>
                    <a:outerShdw dist="125724" dir="18900000" algn="ctr" rotWithShape="0">
                      <a:srgbClr val="000099"/>
                    </a:outerShdw>
                  </a:effectLst>
                  <a:latin typeface="Arial"/>
                  <a:cs typeface="Arial"/>
                </a:rPr>
                <a:t>B</a:t>
              </a:r>
            </a:p>
          </p:txBody>
        </p:sp>
      </p:grpSp>
      <p:pic>
        <p:nvPicPr>
          <p:cNvPr id="46105" name="Picture 25" descr="bert02"/>
          <p:cNvPicPr>
            <a:picLocks noChangeAspect="1" noChangeArrowheads="1" noCrop="1"/>
          </p:cNvPicPr>
          <p:nvPr/>
        </p:nvPicPr>
        <p:blipFill>
          <a:blip r:embed="rId2"/>
          <a:srcRect/>
          <a:stretch>
            <a:fillRect/>
          </a:stretch>
        </p:blipFill>
        <p:spPr bwMode="auto">
          <a:xfrm>
            <a:off x="5181600" y="3962400"/>
            <a:ext cx="1447800" cy="2057400"/>
          </a:xfrm>
          <a:prstGeom prst="rect">
            <a:avLst/>
          </a:prstGeom>
          <a:noFill/>
          <a:ln w="9525">
            <a:noFill/>
            <a:miter lim="800000"/>
            <a:headEnd/>
            <a:tailEnd/>
          </a:ln>
        </p:spPr>
      </p:pic>
      <p:sp>
        <p:nvSpPr>
          <p:cNvPr id="15373" name="Text Box 26"/>
          <p:cNvSpPr txBox="1">
            <a:spLocks noChangeArrowheads="1"/>
          </p:cNvSpPr>
          <p:nvPr/>
        </p:nvSpPr>
        <p:spPr bwMode="auto">
          <a:xfrm>
            <a:off x="8229600" y="5287963"/>
            <a:ext cx="838200" cy="274637"/>
          </a:xfrm>
          <a:prstGeom prst="rect">
            <a:avLst/>
          </a:prstGeom>
          <a:noFill/>
          <a:ln w="9525">
            <a:noFill/>
            <a:miter lim="800000"/>
            <a:headEnd/>
            <a:tailEnd/>
          </a:ln>
        </p:spPr>
        <p:txBody>
          <a:bodyPr>
            <a:spAutoFit/>
          </a:bodyPr>
          <a:lstStyle/>
          <a:p>
            <a:pPr>
              <a:spcBef>
                <a:spcPct val="50000"/>
              </a:spcBef>
            </a:pPr>
            <a:r>
              <a:rPr lang="en-US" sz="1200" b="1">
                <a:solidFill>
                  <a:srgbClr val="000099"/>
                </a:solidFill>
              </a:rPr>
              <a:t>VỀ ĐÍCH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checkerboard(across)">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3"/>
                                        </p:tgtEl>
                                        <p:attrNameLst>
                                          <p:attrName>ppt_x</p:attrName>
                                        </p:attrNameLst>
                                      </p:cBhvr>
                                      <p:tavLst>
                                        <p:tav tm="0">
                                          <p:val>
                                            <p:strVal val="ppt_x"/>
                                          </p:val>
                                        </p:tav>
                                        <p:tav tm="100000">
                                          <p:val>
                                            <p:strVal val="ppt_x"/>
                                          </p:val>
                                        </p:tav>
                                      </p:tavLst>
                                    </p:anim>
                                    <p:anim calcmode="lin" valueType="num">
                                      <p:cBhvr additive="base">
                                        <p:cTn id="30" dur="500"/>
                                        <p:tgtEl>
                                          <p:spTgt spid="3"/>
                                        </p:tgtEl>
                                        <p:attrNameLst>
                                          <p:attrName>ppt_y</p:attrName>
                                        </p:attrNameLst>
                                      </p:cBhvr>
                                      <p:tavLst>
                                        <p:tav tm="0">
                                          <p:val>
                                            <p:strVal val="ppt_y"/>
                                          </p:val>
                                        </p:tav>
                                        <p:tav tm="100000">
                                          <p:val>
                                            <p:strVal val="1+ppt_h/2"/>
                                          </p:val>
                                        </p:tav>
                                      </p:tavLst>
                                    </p:anim>
                                    <p:set>
                                      <p:cBhvr>
                                        <p:cTn id="31" dur="1" fill="hold">
                                          <p:stCondLst>
                                            <p:cond delay="499"/>
                                          </p:stCondLst>
                                        </p:cTn>
                                        <p:tgtEl>
                                          <p:spTgt spid="3"/>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nodeType="clickEffect">
                                  <p:stCondLst>
                                    <p:cond delay="0"/>
                                  </p:stCondLst>
                                  <p:childTnLst>
                                    <p:animMotion origin="layout" path="M 4.72222E-6 -3.7037E-7 C 0.00486 -0.01343 0.00035 -0.00232 0.00712 -0.01505 C 0.0092 -0.01875 0.01285 -0.02662 0.01285 -0.02662 C 0.01545 -0.03773 0.02309 -0.05741 0.03142 -0.06088 C 0.0375 -0.07361 0.05069 -0.07407 0.06128 -0.07616 C 0.07222 -0.07546 0.08333 -0.07616 0.09427 -0.07431 C 0.09566 -0.07407 0.09601 -0.07153 0.09705 -0.07037 C 0.0993 -0.06829 0.10191 -0.06667 0.10417 -0.06458 C 0.11319 -0.05671 0.1217 -0.04815 0.13142 -0.0419 C 0.14184 -0.02755 0.12708 -0.04097 0.12708 -0.04375 " pathEditMode="relative" ptsTypes="fffffffffA">
                                      <p:cBhvr>
                                        <p:cTn id="39" dur="2000" fill="hold"/>
                                        <p:tgtEl>
                                          <p:spTgt spid="4610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CEFF43D4-5E1B-4C61-8009-BA72CEC1A84D}"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16387" name="Text Box 3"/>
          <p:cNvSpPr txBox="1">
            <a:spLocks noChangeArrowheads="1"/>
          </p:cNvSpPr>
          <p:nvPr/>
        </p:nvSpPr>
        <p:spPr bwMode="auto">
          <a:xfrm>
            <a:off x="3733800" y="381000"/>
            <a:ext cx="18288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6388" name="Text Box 4"/>
          <p:cNvSpPr txBox="1">
            <a:spLocks noChangeArrowheads="1"/>
          </p:cNvSpPr>
          <p:nvPr/>
        </p:nvSpPr>
        <p:spPr bwMode="auto">
          <a:xfrm>
            <a:off x="2667000" y="746125"/>
            <a:ext cx="43434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16389" name="WordArt 5"/>
          <p:cNvSpPr>
            <a:spLocks noChangeArrowheads="1" noChangeShapeType="1" noTextEdit="1"/>
          </p:cNvSpPr>
          <p:nvPr/>
        </p:nvSpPr>
        <p:spPr bwMode="auto">
          <a:xfrm>
            <a:off x="2667000" y="1533525"/>
            <a:ext cx="3505200" cy="828675"/>
          </a:xfrm>
          <a:prstGeom prst="rect">
            <a:avLst/>
          </a:prstGeom>
        </p:spPr>
        <p:txBody>
          <a:bodyPr wrap="none" fromWordArt="1">
            <a:prstTxWarp prst="textTriangle">
              <a:avLst>
                <a:gd name="adj" fmla="val 50000"/>
              </a:avLst>
            </a:prstTxWarp>
          </a:bodyPr>
          <a:lstStyle/>
          <a:p>
            <a:pPr algn="ctr"/>
            <a:r>
              <a:rPr lang="en-US" sz="3600" kern="10">
                <a:ln w="9525">
                  <a:solidFill>
                    <a:srgbClr val="FFFF00"/>
                  </a:solidFill>
                  <a:round/>
                  <a:headEnd/>
                  <a:tailEnd/>
                </a:ln>
                <a:effectLst>
                  <a:outerShdw dist="45791" dir="2021404" algn="ctr" rotWithShape="0">
                    <a:srgbClr val="B2B2B2">
                      <a:alpha val="79999"/>
                    </a:srgbClr>
                  </a:outerShdw>
                </a:effectLst>
                <a:latin typeface="Arial"/>
                <a:cs typeface="Arial"/>
              </a:rPr>
              <a:t>AI LÀ NHÀ SỬ HỌC</a:t>
            </a:r>
          </a:p>
        </p:txBody>
      </p:sp>
      <p:sp>
        <p:nvSpPr>
          <p:cNvPr id="47110" name="Text Box 6"/>
          <p:cNvSpPr txBox="1">
            <a:spLocks noChangeArrowheads="1"/>
          </p:cNvSpPr>
          <p:nvPr/>
        </p:nvSpPr>
        <p:spPr bwMode="auto">
          <a:xfrm>
            <a:off x="228600" y="2438400"/>
            <a:ext cx="8915400" cy="701675"/>
          </a:xfrm>
          <a:prstGeom prst="rect">
            <a:avLst/>
          </a:prstGeom>
          <a:noFill/>
          <a:ln w="9525">
            <a:noFill/>
            <a:miter lim="800000"/>
            <a:headEnd/>
            <a:tailEnd/>
          </a:ln>
        </p:spPr>
        <p:txBody>
          <a:bodyPr>
            <a:spAutoFit/>
          </a:bodyPr>
          <a:lstStyle/>
          <a:p>
            <a:pPr>
              <a:spcBef>
                <a:spcPct val="50000"/>
              </a:spcBef>
            </a:pPr>
            <a:r>
              <a:rPr lang="en-US"/>
              <a:t>Câu 4: Trận đánh tiêu biểu của cuộc  tổng tiến công và nổi dậy tết Mậu Thân 1968 là trận đánh ở đâu?	 </a:t>
            </a:r>
          </a:p>
        </p:txBody>
      </p:sp>
      <p:grpSp>
        <p:nvGrpSpPr>
          <p:cNvPr id="16391" name="Group 7"/>
          <p:cNvGrpSpPr>
            <a:grpSpLocks/>
          </p:cNvGrpSpPr>
          <p:nvPr/>
        </p:nvGrpSpPr>
        <p:grpSpPr bwMode="auto">
          <a:xfrm>
            <a:off x="4191000" y="5181600"/>
            <a:ext cx="4953000" cy="1676400"/>
            <a:chOff x="2592" y="2928"/>
            <a:chExt cx="3120" cy="1056"/>
          </a:xfrm>
        </p:grpSpPr>
        <p:sp>
          <p:nvSpPr>
            <p:cNvPr id="47112" name="AutoShape 8"/>
            <p:cNvSpPr>
              <a:spLocks noChangeArrowheads="1"/>
            </p:cNvSpPr>
            <p:nvPr/>
          </p:nvSpPr>
          <p:spPr bwMode="auto">
            <a:xfrm>
              <a:off x="3216" y="350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7113" name="AutoShape 9"/>
            <p:cNvSpPr>
              <a:spLocks noChangeArrowheads="1"/>
            </p:cNvSpPr>
            <p:nvPr/>
          </p:nvSpPr>
          <p:spPr bwMode="auto">
            <a:xfrm>
              <a:off x="3840" y="326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7114" name="AutoShape 10"/>
            <p:cNvSpPr>
              <a:spLocks noChangeArrowheads="1"/>
            </p:cNvSpPr>
            <p:nvPr/>
          </p:nvSpPr>
          <p:spPr bwMode="auto">
            <a:xfrm>
              <a:off x="4464" y="3072"/>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7115" name="AutoShape 11"/>
            <p:cNvSpPr>
              <a:spLocks noChangeArrowheads="1"/>
            </p:cNvSpPr>
            <p:nvPr/>
          </p:nvSpPr>
          <p:spPr bwMode="auto">
            <a:xfrm>
              <a:off x="5088" y="2928"/>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47116" name="AutoShape 12"/>
            <p:cNvSpPr>
              <a:spLocks noChangeArrowheads="1"/>
            </p:cNvSpPr>
            <p:nvPr/>
          </p:nvSpPr>
          <p:spPr bwMode="auto">
            <a:xfrm>
              <a:off x="2592" y="3696"/>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grpSp>
      <p:grpSp>
        <p:nvGrpSpPr>
          <p:cNvPr id="3" name="Group 13"/>
          <p:cNvGrpSpPr>
            <a:grpSpLocks/>
          </p:cNvGrpSpPr>
          <p:nvPr/>
        </p:nvGrpSpPr>
        <p:grpSpPr bwMode="auto">
          <a:xfrm>
            <a:off x="762000" y="3200400"/>
            <a:ext cx="3886200" cy="525463"/>
            <a:chOff x="480" y="2021"/>
            <a:chExt cx="1968" cy="331"/>
          </a:xfrm>
        </p:grpSpPr>
        <p:sp>
          <p:nvSpPr>
            <p:cNvPr id="16404" name="Text Box 14"/>
            <p:cNvSpPr txBox="1">
              <a:spLocks noChangeArrowheads="1"/>
            </p:cNvSpPr>
            <p:nvPr/>
          </p:nvSpPr>
          <p:spPr bwMode="auto">
            <a:xfrm>
              <a:off x="624" y="2064"/>
              <a:ext cx="1824" cy="288"/>
            </a:xfrm>
            <a:prstGeom prst="rect">
              <a:avLst/>
            </a:prstGeom>
            <a:noFill/>
            <a:ln w="9525">
              <a:noFill/>
              <a:miter lim="800000"/>
              <a:headEnd/>
              <a:tailEnd/>
            </a:ln>
          </p:spPr>
          <p:txBody>
            <a:bodyPr>
              <a:spAutoFit/>
            </a:bodyPr>
            <a:lstStyle/>
            <a:p>
              <a:pPr>
                <a:spcBef>
                  <a:spcPct val="50000"/>
                </a:spcBef>
              </a:pPr>
              <a:r>
                <a:rPr lang="en-US" sz="2400"/>
                <a:t>   Sài Gòn	 </a:t>
              </a:r>
            </a:p>
          </p:txBody>
        </p:sp>
        <p:sp>
          <p:nvSpPr>
            <p:cNvPr id="16405" name="WordArt 15"/>
            <p:cNvSpPr>
              <a:spLocks noChangeArrowheads="1" noChangeShapeType="1" noTextEdit="1"/>
            </p:cNvSpPr>
            <p:nvPr/>
          </p:nvSpPr>
          <p:spPr bwMode="auto">
            <a:xfrm>
              <a:off x="480" y="20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FF"/>
                  </a:solidFill>
                  <a:effectLst>
                    <a:outerShdw dist="125724" dir="18900000" algn="ctr" rotWithShape="0">
                      <a:srgbClr val="000099"/>
                    </a:outerShdw>
                  </a:effectLst>
                  <a:latin typeface="Arial"/>
                  <a:cs typeface="Arial"/>
                </a:rPr>
                <a:t>A</a:t>
              </a:r>
            </a:p>
          </p:txBody>
        </p:sp>
      </p:grpSp>
      <p:grpSp>
        <p:nvGrpSpPr>
          <p:cNvPr id="4" name="Group 16"/>
          <p:cNvGrpSpPr>
            <a:grpSpLocks/>
          </p:cNvGrpSpPr>
          <p:nvPr/>
        </p:nvGrpSpPr>
        <p:grpSpPr bwMode="auto">
          <a:xfrm>
            <a:off x="752475" y="5113338"/>
            <a:ext cx="2981325" cy="525462"/>
            <a:chOff x="474" y="3221"/>
            <a:chExt cx="1878" cy="331"/>
          </a:xfrm>
        </p:grpSpPr>
        <p:sp>
          <p:nvSpPr>
            <p:cNvPr id="16402" name="Text Box 17"/>
            <p:cNvSpPr txBox="1">
              <a:spLocks noChangeArrowheads="1"/>
            </p:cNvSpPr>
            <p:nvPr/>
          </p:nvSpPr>
          <p:spPr bwMode="auto">
            <a:xfrm>
              <a:off x="624" y="3264"/>
              <a:ext cx="1728" cy="288"/>
            </a:xfrm>
            <a:prstGeom prst="rect">
              <a:avLst/>
            </a:prstGeom>
            <a:noFill/>
            <a:ln w="9525">
              <a:noFill/>
              <a:miter lim="800000"/>
              <a:headEnd/>
              <a:tailEnd/>
            </a:ln>
          </p:spPr>
          <p:txBody>
            <a:bodyPr>
              <a:spAutoFit/>
            </a:bodyPr>
            <a:lstStyle/>
            <a:p>
              <a:pPr>
                <a:spcBef>
                  <a:spcPct val="50000"/>
                </a:spcBef>
              </a:pPr>
              <a:r>
                <a:rPr lang="en-US" sz="2400"/>
                <a:t>   Cần Thơ</a:t>
              </a:r>
            </a:p>
          </p:txBody>
        </p:sp>
        <p:sp>
          <p:nvSpPr>
            <p:cNvPr id="16403" name="WordArt 18"/>
            <p:cNvSpPr>
              <a:spLocks noChangeArrowheads="1" noChangeShapeType="1" noTextEdit="1"/>
            </p:cNvSpPr>
            <p:nvPr/>
          </p:nvSpPr>
          <p:spPr bwMode="auto">
            <a:xfrm>
              <a:off x="474" y="32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00"/>
                  </a:solidFill>
                  <a:effectLst>
                    <a:outerShdw dist="125724" dir="18900000" algn="ctr" rotWithShape="0">
                      <a:srgbClr val="000099"/>
                    </a:outerShdw>
                  </a:effectLst>
                  <a:latin typeface="Arial"/>
                  <a:cs typeface="Arial"/>
                </a:rPr>
                <a:t>D</a:t>
              </a:r>
            </a:p>
          </p:txBody>
        </p:sp>
      </p:grpSp>
      <p:grpSp>
        <p:nvGrpSpPr>
          <p:cNvPr id="5" name="Group 19"/>
          <p:cNvGrpSpPr>
            <a:grpSpLocks/>
          </p:cNvGrpSpPr>
          <p:nvPr/>
        </p:nvGrpSpPr>
        <p:grpSpPr bwMode="auto">
          <a:xfrm>
            <a:off x="762000" y="4495800"/>
            <a:ext cx="3733800" cy="525463"/>
            <a:chOff x="474" y="2789"/>
            <a:chExt cx="1878" cy="331"/>
          </a:xfrm>
        </p:grpSpPr>
        <p:sp>
          <p:nvSpPr>
            <p:cNvPr id="16400" name="Text Box 20"/>
            <p:cNvSpPr txBox="1">
              <a:spLocks noChangeArrowheads="1"/>
            </p:cNvSpPr>
            <p:nvPr/>
          </p:nvSpPr>
          <p:spPr bwMode="auto">
            <a:xfrm>
              <a:off x="624" y="2832"/>
              <a:ext cx="1728" cy="288"/>
            </a:xfrm>
            <a:prstGeom prst="rect">
              <a:avLst/>
            </a:prstGeom>
            <a:noFill/>
            <a:ln w="9525">
              <a:noFill/>
              <a:miter lim="800000"/>
              <a:headEnd/>
              <a:tailEnd/>
            </a:ln>
          </p:spPr>
          <p:txBody>
            <a:bodyPr>
              <a:spAutoFit/>
            </a:bodyPr>
            <a:lstStyle/>
            <a:p>
              <a:pPr>
                <a:spcBef>
                  <a:spcPct val="50000"/>
                </a:spcBef>
              </a:pPr>
              <a:r>
                <a:rPr lang="en-US" sz="2400"/>
                <a:t>  Đà Nẵng</a:t>
              </a:r>
            </a:p>
          </p:txBody>
        </p:sp>
        <p:sp>
          <p:nvSpPr>
            <p:cNvPr id="16401" name="WordArt 21"/>
            <p:cNvSpPr>
              <a:spLocks noChangeArrowheads="1" noChangeShapeType="1" noTextEdit="1"/>
            </p:cNvSpPr>
            <p:nvPr/>
          </p:nvSpPr>
          <p:spPr bwMode="auto">
            <a:xfrm>
              <a:off x="474" y="2789"/>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00"/>
                  </a:solidFill>
                  <a:effectLst>
                    <a:outerShdw dist="125724" dir="18900000" algn="ctr" rotWithShape="0">
                      <a:srgbClr val="000099"/>
                    </a:outerShdw>
                  </a:effectLst>
                  <a:latin typeface="Arial"/>
                  <a:cs typeface="Arial"/>
                </a:rPr>
                <a:t>C</a:t>
              </a:r>
            </a:p>
          </p:txBody>
        </p:sp>
      </p:grpSp>
      <p:grpSp>
        <p:nvGrpSpPr>
          <p:cNvPr id="6" name="Group 22"/>
          <p:cNvGrpSpPr>
            <a:grpSpLocks/>
          </p:cNvGrpSpPr>
          <p:nvPr/>
        </p:nvGrpSpPr>
        <p:grpSpPr bwMode="auto">
          <a:xfrm>
            <a:off x="762000" y="3810000"/>
            <a:ext cx="3581400" cy="525463"/>
            <a:chOff x="474" y="2405"/>
            <a:chExt cx="1878" cy="331"/>
          </a:xfrm>
        </p:grpSpPr>
        <p:sp>
          <p:nvSpPr>
            <p:cNvPr id="16398" name="Text Box 23"/>
            <p:cNvSpPr txBox="1">
              <a:spLocks noChangeArrowheads="1"/>
            </p:cNvSpPr>
            <p:nvPr/>
          </p:nvSpPr>
          <p:spPr bwMode="auto">
            <a:xfrm>
              <a:off x="624" y="2448"/>
              <a:ext cx="1728" cy="288"/>
            </a:xfrm>
            <a:prstGeom prst="rect">
              <a:avLst/>
            </a:prstGeom>
            <a:noFill/>
            <a:ln w="9525">
              <a:noFill/>
              <a:miter lim="800000"/>
              <a:headEnd/>
              <a:tailEnd/>
            </a:ln>
          </p:spPr>
          <p:txBody>
            <a:bodyPr>
              <a:spAutoFit/>
            </a:bodyPr>
            <a:lstStyle/>
            <a:p>
              <a:pPr>
                <a:spcBef>
                  <a:spcPct val="50000"/>
                </a:spcBef>
              </a:pPr>
              <a:r>
                <a:rPr lang="en-US" sz="2400"/>
                <a:t>   Huế</a:t>
              </a:r>
            </a:p>
          </p:txBody>
        </p:sp>
        <p:sp>
          <p:nvSpPr>
            <p:cNvPr id="16399" name="WordArt 24"/>
            <p:cNvSpPr>
              <a:spLocks noChangeArrowheads="1" noChangeShapeType="1" noTextEdit="1"/>
            </p:cNvSpPr>
            <p:nvPr/>
          </p:nvSpPr>
          <p:spPr bwMode="auto">
            <a:xfrm>
              <a:off x="474" y="2405"/>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99"/>
                  </a:solidFill>
                  <a:effectLst>
                    <a:outerShdw dist="125724" dir="18900000" algn="ctr" rotWithShape="0">
                      <a:srgbClr val="000099"/>
                    </a:outerShdw>
                  </a:effectLst>
                  <a:latin typeface="Arial"/>
                  <a:cs typeface="Arial"/>
                </a:rPr>
                <a:t>B</a:t>
              </a:r>
            </a:p>
          </p:txBody>
        </p:sp>
      </p:grpSp>
      <p:pic>
        <p:nvPicPr>
          <p:cNvPr id="47129" name="Picture 25" descr="bert02"/>
          <p:cNvPicPr>
            <a:picLocks noChangeAspect="1" noChangeArrowheads="1" noCrop="1"/>
          </p:cNvPicPr>
          <p:nvPr/>
        </p:nvPicPr>
        <p:blipFill>
          <a:blip r:embed="rId2"/>
          <a:srcRect/>
          <a:stretch>
            <a:fillRect/>
          </a:stretch>
        </p:blipFill>
        <p:spPr bwMode="auto">
          <a:xfrm>
            <a:off x="6248400" y="3657600"/>
            <a:ext cx="1447800" cy="2057400"/>
          </a:xfrm>
          <a:prstGeom prst="rect">
            <a:avLst/>
          </a:prstGeom>
          <a:noFill/>
          <a:ln w="9525">
            <a:noFill/>
            <a:miter lim="800000"/>
            <a:headEnd/>
            <a:tailEnd/>
          </a:ln>
        </p:spPr>
      </p:pic>
      <p:sp>
        <p:nvSpPr>
          <p:cNvPr id="16397" name="Text Box 26"/>
          <p:cNvSpPr txBox="1">
            <a:spLocks noChangeArrowheads="1"/>
          </p:cNvSpPr>
          <p:nvPr/>
        </p:nvSpPr>
        <p:spPr bwMode="auto">
          <a:xfrm>
            <a:off x="8229600" y="5287963"/>
            <a:ext cx="838200" cy="274637"/>
          </a:xfrm>
          <a:prstGeom prst="rect">
            <a:avLst/>
          </a:prstGeom>
          <a:noFill/>
          <a:ln w="9525">
            <a:noFill/>
            <a:miter lim="800000"/>
            <a:headEnd/>
            <a:tailEnd/>
          </a:ln>
        </p:spPr>
        <p:txBody>
          <a:bodyPr>
            <a:spAutoFit/>
          </a:bodyPr>
          <a:lstStyle/>
          <a:p>
            <a:pPr>
              <a:spcBef>
                <a:spcPct val="50000"/>
              </a:spcBef>
            </a:pPr>
            <a:r>
              <a:rPr lang="en-US" sz="1200" b="1">
                <a:solidFill>
                  <a:srgbClr val="000099"/>
                </a:solidFill>
              </a:rPr>
              <a:t>VỀ ĐÍCH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heckerboard(across)">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xit" presetSubtype="0" fill="hold" nodeType="clickEffect">
                                  <p:stCondLst>
                                    <p:cond delay="0"/>
                                  </p:stCondLst>
                                  <p:childTnLst>
                                    <p:anim calcmode="lin" valueType="num">
                                      <p:cBhvr>
                                        <p:cTn id="25" dur="1000"/>
                                        <p:tgtEl>
                                          <p:spTgt spid="6"/>
                                        </p:tgtEl>
                                        <p:attrNameLst>
                                          <p:attrName>ppt_w</p:attrName>
                                        </p:attrNameLst>
                                      </p:cBhvr>
                                      <p:tavLst>
                                        <p:tav tm="0">
                                          <p:val>
                                            <p:strVal val="ppt_w"/>
                                          </p:val>
                                        </p:tav>
                                        <p:tav tm="100000">
                                          <p:val>
                                            <p:strVal val="ppt_w*0.70"/>
                                          </p:val>
                                        </p:tav>
                                      </p:tavLst>
                                    </p:anim>
                                    <p:anim calcmode="lin" valueType="num">
                                      <p:cBhvr>
                                        <p:cTn id="26" dur="1000"/>
                                        <p:tgtEl>
                                          <p:spTgt spid="6"/>
                                        </p:tgtEl>
                                        <p:attrNameLst>
                                          <p:attrName>ppt_h</p:attrName>
                                        </p:attrNameLst>
                                      </p:cBhvr>
                                      <p:tavLst>
                                        <p:tav tm="0">
                                          <p:val>
                                            <p:strVal val="ppt_h"/>
                                          </p:val>
                                        </p:tav>
                                        <p:tav tm="100000">
                                          <p:val>
                                            <p:strVal val="ppt_h"/>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55" presetClass="exit" presetSubtype="0" fill="hold" nodeType="withEffect">
                                  <p:stCondLst>
                                    <p:cond delay="0"/>
                                  </p:stCondLst>
                                  <p:childTnLst>
                                    <p:anim calcmode="lin" valueType="num">
                                      <p:cBhvr>
                                        <p:cTn id="30" dur="1000"/>
                                        <p:tgtEl>
                                          <p:spTgt spid="5"/>
                                        </p:tgtEl>
                                        <p:attrNameLst>
                                          <p:attrName>ppt_w</p:attrName>
                                        </p:attrNameLst>
                                      </p:cBhvr>
                                      <p:tavLst>
                                        <p:tav tm="0">
                                          <p:val>
                                            <p:strVal val="ppt_w"/>
                                          </p:val>
                                        </p:tav>
                                        <p:tav tm="100000">
                                          <p:val>
                                            <p:strVal val="ppt_w*0.70"/>
                                          </p:val>
                                        </p:tav>
                                      </p:tavLst>
                                    </p:anim>
                                    <p:anim calcmode="lin" valueType="num">
                                      <p:cBhvr>
                                        <p:cTn id="31" dur="1000"/>
                                        <p:tgtEl>
                                          <p:spTgt spid="5"/>
                                        </p:tgtEl>
                                        <p:attrNameLst>
                                          <p:attrName>ppt_h</p:attrName>
                                        </p:attrNameLst>
                                      </p:cBhvr>
                                      <p:tavLst>
                                        <p:tav tm="0">
                                          <p:val>
                                            <p:strVal val="ppt_h"/>
                                          </p:val>
                                        </p:tav>
                                        <p:tav tm="100000">
                                          <p:val>
                                            <p:strVal val="ppt_h"/>
                                          </p:val>
                                        </p:tav>
                                      </p:tavLst>
                                    </p:anim>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55" presetClass="exit" presetSubtype="0" fill="hold" nodeType="withEffect">
                                  <p:stCondLst>
                                    <p:cond delay="0"/>
                                  </p:stCondLst>
                                  <p:childTnLst>
                                    <p:anim calcmode="lin" valueType="num">
                                      <p:cBhvr>
                                        <p:cTn id="35" dur="1000"/>
                                        <p:tgtEl>
                                          <p:spTgt spid="4"/>
                                        </p:tgtEl>
                                        <p:attrNameLst>
                                          <p:attrName>ppt_w</p:attrName>
                                        </p:attrNameLst>
                                      </p:cBhvr>
                                      <p:tavLst>
                                        <p:tav tm="0">
                                          <p:val>
                                            <p:strVal val="ppt_w"/>
                                          </p:val>
                                        </p:tav>
                                        <p:tav tm="100000">
                                          <p:val>
                                            <p:strVal val="ppt_w*0.70"/>
                                          </p:val>
                                        </p:tav>
                                      </p:tavLst>
                                    </p:anim>
                                    <p:anim calcmode="lin" valueType="num">
                                      <p:cBhvr>
                                        <p:cTn id="36" dur="1000"/>
                                        <p:tgtEl>
                                          <p:spTgt spid="4"/>
                                        </p:tgtEl>
                                        <p:attrNameLst>
                                          <p:attrName>ppt_h</p:attrName>
                                        </p:attrNameLst>
                                      </p:cBhvr>
                                      <p:tavLst>
                                        <p:tav tm="0">
                                          <p:val>
                                            <p:strVal val="ppt_h"/>
                                          </p:val>
                                        </p:tav>
                                        <p:tav tm="100000">
                                          <p:val>
                                            <p:strVal val="ppt_h"/>
                                          </p:val>
                                        </p:tav>
                                      </p:tavLst>
                                    </p:anim>
                                    <p:animEffect transition="out" filter="fade">
                                      <p:cBhvr>
                                        <p:cTn id="37" dur="1000"/>
                                        <p:tgtEl>
                                          <p:spTgt spid="4"/>
                                        </p:tgtEl>
                                      </p:cBhvr>
                                    </p:animEffect>
                                    <p:set>
                                      <p:cBhvr>
                                        <p:cTn id="38" dur="1" fill="hold">
                                          <p:stCondLst>
                                            <p:cond delay="999"/>
                                          </p:stCondLst>
                                        </p:cTn>
                                        <p:tgtEl>
                                          <p:spTgt spid="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4.16667E-6 4.81481E-6 C 0.00208 -0.01158 0.00503 -0.02199 0.01128 -0.03056 C 0.01579 -0.04537 0.01961 -0.05903 0.02847 -0.07037 C 0.03142 -0.0831 0.04704 -0.09329 0.05555 -0.10093 C 0.06371 -0.10023 0.07187 -0.1007 0.07986 -0.09908 C 0.08767 -0.09746 0.08246 -0.08588 0.09132 -0.08195 C 0.09323 -0.07361 0.096 -0.06574 0.10138 -0.06088 C 0.10382 -0.05093 0.10555 -0.04306 0.10555 -0.03241 " pathEditMode="relative" ptsTypes="fffffffA">
                                      <p:cBhvr>
                                        <p:cTn id="42" dur="2000" fill="hold"/>
                                        <p:tgtEl>
                                          <p:spTgt spid="471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277076B3-C391-4C5A-8DBC-1ADC10710A5C}"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17411" name="Text Box 3"/>
          <p:cNvSpPr txBox="1">
            <a:spLocks noChangeArrowheads="1"/>
          </p:cNvSpPr>
          <p:nvPr/>
        </p:nvSpPr>
        <p:spPr bwMode="auto">
          <a:xfrm>
            <a:off x="3733800" y="381000"/>
            <a:ext cx="18288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7412" name="Text Box 4"/>
          <p:cNvSpPr txBox="1">
            <a:spLocks noChangeArrowheads="1"/>
          </p:cNvSpPr>
          <p:nvPr/>
        </p:nvSpPr>
        <p:spPr bwMode="auto">
          <a:xfrm>
            <a:off x="2667000" y="746125"/>
            <a:ext cx="43434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17413" name="WordArt 5"/>
          <p:cNvSpPr>
            <a:spLocks noChangeArrowheads="1" noChangeShapeType="1" noTextEdit="1"/>
          </p:cNvSpPr>
          <p:nvPr/>
        </p:nvSpPr>
        <p:spPr bwMode="auto">
          <a:xfrm>
            <a:off x="2667000" y="1371600"/>
            <a:ext cx="3505200" cy="828675"/>
          </a:xfrm>
          <a:prstGeom prst="rect">
            <a:avLst/>
          </a:prstGeom>
        </p:spPr>
        <p:txBody>
          <a:bodyPr wrap="none" fromWordArt="1">
            <a:prstTxWarp prst="textTriangle">
              <a:avLst>
                <a:gd name="adj" fmla="val 50000"/>
              </a:avLst>
            </a:prstTxWarp>
          </a:bodyPr>
          <a:lstStyle/>
          <a:p>
            <a:pPr algn="ctr"/>
            <a:r>
              <a:rPr lang="en-US" sz="3600" kern="10">
                <a:ln w="9525">
                  <a:solidFill>
                    <a:srgbClr val="FFFF00"/>
                  </a:solidFill>
                  <a:round/>
                  <a:headEnd/>
                  <a:tailEnd/>
                </a:ln>
                <a:effectLst>
                  <a:outerShdw dist="45791" dir="2021404" algn="ctr" rotWithShape="0">
                    <a:srgbClr val="B2B2B2">
                      <a:alpha val="79999"/>
                    </a:srgbClr>
                  </a:outerShdw>
                </a:effectLst>
                <a:latin typeface="Arial"/>
                <a:cs typeface="Arial"/>
              </a:rPr>
              <a:t>AI LÀ NHÀ SỬ HỌC</a:t>
            </a:r>
          </a:p>
        </p:txBody>
      </p:sp>
      <p:sp>
        <p:nvSpPr>
          <p:cNvPr id="50182" name="Text Box 6"/>
          <p:cNvSpPr txBox="1">
            <a:spLocks noChangeArrowheads="1"/>
          </p:cNvSpPr>
          <p:nvPr/>
        </p:nvSpPr>
        <p:spPr bwMode="auto">
          <a:xfrm>
            <a:off x="228600" y="2133600"/>
            <a:ext cx="8915400" cy="1006475"/>
          </a:xfrm>
          <a:prstGeom prst="rect">
            <a:avLst/>
          </a:prstGeom>
          <a:noFill/>
          <a:ln w="9525">
            <a:noFill/>
            <a:miter lim="800000"/>
            <a:headEnd/>
            <a:tailEnd/>
          </a:ln>
        </p:spPr>
        <p:txBody>
          <a:bodyPr>
            <a:spAutoFit/>
          </a:bodyPr>
          <a:lstStyle/>
          <a:p>
            <a:pPr>
              <a:spcBef>
                <a:spcPct val="50000"/>
              </a:spcBef>
            </a:pPr>
            <a:r>
              <a:rPr lang="en-US"/>
              <a:t>Câu 5: Sau đòn bất ngờ  của cuộc  tổng tiến công và nổi dậy tết Mậu Thân 1968, Mĩ buộc phải thừa nhận thất bại 1 bước, chấp nhận đàm phán về chấm dứt chiến tranh ở Việt Nam tại đâu?	 </a:t>
            </a:r>
          </a:p>
        </p:txBody>
      </p:sp>
      <p:grpSp>
        <p:nvGrpSpPr>
          <p:cNvPr id="17415" name="Group 7"/>
          <p:cNvGrpSpPr>
            <a:grpSpLocks/>
          </p:cNvGrpSpPr>
          <p:nvPr/>
        </p:nvGrpSpPr>
        <p:grpSpPr bwMode="auto">
          <a:xfrm>
            <a:off x="4191000" y="5181600"/>
            <a:ext cx="4953000" cy="1676400"/>
            <a:chOff x="2592" y="2928"/>
            <a:chExt cx="3120" cy="1056"/>
          </a:xfrm>
        </p:grpSpPr>
        <p:sp>
          <p:nvSpPr>
            <p:cNvPr id="50184" name="AutoShape 8"/>
            <p:cNvSpPr>
              <a:spLocks noChangeArrowheads="1"/>
            </p:cNvSpPr>
            <p:nvPr/>
          </p:nvSpPr>
          <p:spPr bwMode="auto">
            <a:xfrm>
              <a:off x="3216" y="350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50185" name="AutoShape 9"/>
            <p:cNvSpPr>
              <a:spLocks noChangeArrowheads="1"/>
            </p:cNvSpPr>
            <p:nvPr/>
          </p:nvSpPr>
          <p:spPr bwMode="auto">
            <a:xfrm>
              <a:off x="3840" y="3264"/>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50186" name="AutoShape 10"/>
            <p:cNvSpPr>
              <a:spLocks noChangeArrowheads="1"/>
            </p:cNvSpPr>
            <p:nvPr/>
          </p:nvSpPr>
          <p:spPr bwMode="auto">
            <a:xfrm>
              <a:off x="4464" y="3072"/>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50187" name="AutoShape 11"/>
            <p:cNvSpPr>
              <a:spLocks noChangeArrowheads="1"/>
            </p:cNvSpPr>
            <p:nvPr/>
          </p:nvSpPr>
          <p:spPr bwMode="auto">
            <a:xfrm>
              <a:off x="5088" y="2928"/>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sp>
          <p:nvSpPr>
            <p:cNvPr id="50188" name="AutoShape 12"/>
            <p:cNvSpPr>
              <a:spLocks noChangeArrowheads="1"/>
            </p:cNvSpPr>
            <p:nvPr/>
          </p:nvSpPr>
          <p:spPr bwMode="auto">
            <a:xfrm>
              <a:off x="2592" y="3696"/>
              <a:ext cx="624" cy="288"/>
            </a:xfrm>
            <a:prstGeom prst="flowChartProcess">
              <a:avLst/>
            </a:prstGeom>
            <a:gradFill rotWithShape="1">
              <a:gsLst>
                <a:gs pos="0">
                  <a:srgbClr val="FFFF66"/>
                </a:gs>
                <a:gs pos="50000">
                  <a:schemeClr val="bg1"/>
                </a:gs>
                <a:gs pos="100000">
                  <a:srgbClr val="FFFF66"/>
                </a:gs>
              </a:gsLst>
              <a:lin ang="5400000" scaled="1"/>
            </a:gradFill>
            <a:ln w="9525">
              <a:solidFill>
                <a:schemeClr val="tx1"/>
              </a:solidFill>
              <a:miter lim="800000"/>
              <a:headEnd/>
              <a:tailEnd/>
            </a:ln>
            <a:effectLst/>
          </p:spPr>
          <p:txBody>
            <a:bodyPr wrap="none" anchor="ctr"/>
            <a:lstStyle/>
            <a:p>
              <a:pPr>
                <a:defRPr/>
              </a:pPr>
              <a:endParaRPr lang="en-US">
                <a:latin typeface="Arial"/>
                <a:cs typeface="Arial" charset="0"/>
              </a:endParaRPr>
            </a:p>
          </p:txBody>
        </p:sp>
      </p:grpSp>
      <p:grpSp>
        <p:nvGrpSpPr>
          <p:cNvPr id="3" name="Group 13"/>
          <p:cNvGrpSpPr>
            <a:grpSpLocks/>
          </p:cNvGrpSpPr>
          <p:nvPr/>
        </p:nvGrpSpPr>
        <p:grpSpPr bwMode="auto">
          <a:xfrm>
            <a:off x="762000" y="3200400"/>
            <a:ext cx="3886200" cy="525463"/>
            <a:chOff x="480" y="2021"/>
            <a:chExt cx="1968" cy="331"/>
          </a:xfrm>
        </p:grpSpPr>
        <p:sp>
          <p:nvSpPr>
            <p:cNvPr id="17428" name="Text Box 14"/>
            <p:cNvSpPr txBox="1">
              <a:spLocks noChangeArrowheads="1"/>
            </p:cNvSpPr>
            <p:nvPr/>
          </p:nvSpPr>
          <p:spPr bwMode="auto">
            <a:xfrm>
              <a:off x="624" y="2064"/>
              <a:ext cx="1824" cy="288"/>
            </a:xfrm>
            <a:prstGeom prst="rect">
              <a:avLst/>
            </a:prstGeom>
            <a:noFill/>
            <a:ln w="9525">
              <a:noFill/>
              <a:miter lim="800000"/>
              <a:headEnd/>
              <a:tailEnd/>
            </a:ln>
          </p:spPr>
          <p:txBody>
            <a:bodyPr>
              <a:spAutoFit/>
            </a:bodyPr>
            <a:lstStyle/>
            <a:p>
              <a:pPr>
                <a:spcBef>
                  <a:spcPct val="50000"/>
                </a:spcBef>
              </a:pPr>
              <a:r>
                <a:rPr lang="en-US" sz="2400"/>
                <a:t>   Pa - Ri	 </a:t>
              </a:r>
            </a:p>
          </p:txBody>
        </p:sp>
        <p:sp>
          <p:nvSpPr>
            <p:cNvPr id="17429" name="WordArt 15"/>
            <p:cNvSpPr>
              <a:spLocks noChangeArrowheads="1" noChangeShapeType="1" noTextEdit="1"/>
            </p:cNvSpPr>
            <p:nvPr/>
          </p:nvSpPr>
          <p:spPr bwMode="auto">
            <a:xfrm>
              <a:off x="480" y="20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FF"/>
                  </a:solidFill>
                  <a:effectLst>
                    <a:outerShdw dist="125724" dir="18900000" algn="ctr" rotWithShape="0">
                      <a:srgbClr val="000099"/>
                    </a:outerShdw>
                  </a:effectLst>
                  <a:latin typeface="Arial"/>
                  <a:cs typeface="Arial"/>
                </a:rPr>
                <a:t>A</a:t>
              </a:r>
            </a:p>
          </p:txBody>
        </p:sp>
      </p:grpSp>
      <p:grpSp>
        <p:nvGrpSpPr>
          <p:cNvPr id="4" name="Group 16"/>
          <p:cNvGrpSpPr>
            <a:grpSpLocks/>
          </p:cNvGrpSpPr>
          <p:nvPr/>
        </p:nvGrpSpPr>
        <p:grpSpPr bwMode="auto">
          <a:xfrm>
            <a:off x="752475" y="5113338"/>
            <a:ext cx="2981325" cy="525462"/>
            <a:chOff x="474" y="3221"/>
            <a:chExt cx="1878" cy="331"/>
          </a:xfrm>
        </p:grpSpPr>
        <p:sp>
          <p:nvSpPr>
            <p:cNvPr id="17426" name="Text Box 17"/>
            <p:cNvSpPr txBox="1">
              <a:spLocks noChangeArrowheads="1"/>
            </p:cNvSpPr>
            <p:nvPr/>
          </p:nvSpPr>
          <p:spPr bwMode="auto">
            <a:xfrm>
              <a:off x="624" y="3264"/>
              <a:ext cx="1728" cy="288"/>
            </a:xfrm>
            <a:prstGeom prst="rect">
              <a:avLst/>
            </a:prstGeom>
            <a:noFill/>
            <a:ln w="9525">
              <a:noFill/>
              <a:miter lim="800000"/>
              <a:headEnd/>
              <a:tailEnd/>
            </a:ln>
          </p:spPr>
          <p:txBody>
            <a:bodyPr>
              <a:spAutoFit/>
            </a:bodyPr>
            <a:lstStyle/>
            <a:p>
              <a:pPr>
                <a:spcBef>
                  <a:spcPct val="50000"/>
                </a:spcBef>
              </a:pPr>
              <a:r>
                <a:rPr lang="en-US" sz="2400"/>
                <a:t>   Cần Thơ</a:t>
              </a:r>
            </a:p>
          </p:txBody>
        </p:sp>
        <p:sp>
          <p:nvSpPr>
            <p:cNvPr id="17427" name="WordArt 18"/>
            <p:cNvSpPr>
              <a:spLocks noChangeArrowheads="1" noChangeShapeType="1" noTextEdit="1"/>
            </p:cNvSpPr>
            <p:nvPr/>
          </p:nvSpPr>
          <p:spPr bwMode="auto">
            <a:xfrm>
              <a:off x="474" y="3221"/>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00FF00"/>
                  </a:solidFill>
                  <a:effectLst>
                    <a:outerShdw dist="125724" dir="18900000" algn="ctr" rotWithShape="0">
                      <a:srgbClr val="000099"/>
                    </a:outerShdw>
                  </a:effectLst>
                  <a:latin typeface="Arial"/>
                  <a:cs typeface="Arial"/>
                </a:rPr>
                <a:t>D</a:t>
              </a:r>
            </a:p>
          </p:txBody>
        </p:sp>
      </p:grpSp>
      <p:grpSp>
        <p:nvGrpSpPr>
          <p:cNvPr id="5" name="Group 19"/>
          <p:cNvGrpSpPr>
            <a:grpSpLocks/>
          </p:cNvGrpSpPr>
          <p:nvPr/>
        </p:nvGrpSpPr>
        <p:grpSpPr bwMode="auto">
          <a:xfrm>
            <a:off x="762000" y="4495800"/>
            <a:ext cx="3733800" cy="525463"/>
            <a:chOff x="474" y="2789"/>
            <a:chExt cx="1878" cy="331"/>
          </a:xfrm>
        </p:grpSpPr>
        <p:sp>
          <p:nvSpPr>
            <p:cNvPr id="17424" name="Text Box 20"/>
            <p:cNvSpPr txBox="1">
              <a:spLocks noChangeArrowheads="1"/>
            </p:cNvSpPr>
            <p:nvPr/>
          </p:nvSpPr>
          <p:spPr bwMode="auto">
            <a:xfrm>
              <a:off x="624" y="2832"/>
              <a:ext cx="1728" cy="288"/>
            </a:xfrm>
            <a:prstGeom prst="rect">
              <a:avLst/>
            </a:prstGeom>
            <a:noFill/>
            <a:ln w="9525">
              <a:noFill/>
              <a:miter lim="800000"/>
              <a:headEnd/>
              <a:tailEnd/>
            </a:ln>
          </p:spPr>
          <p:txBody>
            <a:bodyPr>
              <a:spAutoFit/>
            </a:bodyPr>
            <a:lstStyle/>
            <a:p>
              <a:pPr>
                <a:spcBef>
                  <a:spcPct val="50000"/>
                </a:spcBef>
              </a:pPr>
              <a:r>
                <a:rPr lang="en-US" sz="2400"/>
                <a:t>  Đà Nẵng</a:t>
              </a:r>
            </a:p>
          </p:txBody>
        </p:sp>
        <p:sp>
          <p:nvSpPr>
            <p:cNvPr id="17425" name="WordArt 21"/>
            <p:cNvSpPr>
              <a:spLocks noChangeArrowheads="1" noChangeShapeType="1" noTextEdit="1"/>
            </p:cNvSpPr>
            <p:nvPr/>
          </p:nvSpPr>
          <p:spPr bwMode="auto">
            <a:xfrm>
              <a:off x="474" y="2789"/>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00"/>
                  </a:solidFill>
                  <a:effectLst>
                    <a:outerShdw dist="125724" dir="18900000" algn="ctr" rotWithShape="0">
                      <a:srgbClr val="000099"/>
                    </a:outerShdw>
                  </a:effectLst>
                  <a:latin typeface="Arial"/>
                  <a:cs typeface="Arial"/>
                </a:rPr>
                <a:t>C</a:t>
              </a:r>
            </a:p>
          </p:txBody>
        </p:sp>
      </p:grpSp>
      <p:grpSp>
        <p:nvGrpSpPr>
          <p:cNvPr id="6" name="Group 22"/>
          <p:cNvGrpSpPr>
            <a:grpSpLocks/>
          </p:cNvGrpSpPr>
          <p:nvPr/>
        </p:nvGrpSpPr>
        <p:grpSpPr bwMode="auto">
          <a:xfrm>
            <a:off x="762000" y="3810000"/>
            <a:ext cx="3581400" cy="525463"/>
            <a:chOff x="474" y="2405"/>
            <a:chExt cx="1878" cy="331"/>
          </a:xfrm>
        </p:grpSpPr>
        <p:sp>
          <p:nvSpPr>
            <p:cNvPr id="17422" name="Text Box 23"/>
            <p:cNvSpPr txBox="1">
              <a:spLocks noChangeArrowheads="1"/>
            </p:cNvSpPr>
            <p:nvPr/>
          </p:nvSpPr>
          <p:spPr bwMode="auto">
            <a:xfrm>
              <a:off x="624" y="2448"/>
              <a:ext cx="1728" cy="288"/>
            </a:xfrm>
            <a:prstGeom prst="rect">
              <a:avLst/>
            </a:prstGeom>
            <a:noFill/>
            <a:ln w="9525">
              <a:noFill/>
              <a:miter lim="800000"/>
              <a:headEnd/>
              <a:tailEnd/>
            </a:ln>
          </p:spPr>
          <p:txBody>
            <a:bodyPr>
              <a:spAutoFit/>
            </a:bodyPr>
            <a:lstStyle/>
            <a:p>
              <a:pPr>
                <a:spcBef>
                  <a:spcPct val="50000"/>
                </a:spcBef>
              </a:pPr>
              <a:r>
                <a:rPr lang="en-US" sz="2400"/>
                <a:t>   Huế</a:t>
              </a:r>
            </a:p>
          </p:txBody>
        </p:sp>
        <p:sp>
          <p:nvSpPr>
            <p:cNvPr id="17423" name="WordArt 24"/>
            <p:cNvSpPr>
              <a:spLocks noChangeArrowheads="1" noChangeShapeType="1" noTextEdit="1"/>
            </p:cNvSpPr>
            <p:nvPr/>
          </p:nvSpPr>
          <p:spPr bwMode="auto">
            <a:xfrm>
              <a:off x="474" y="2405"/>
              <a:ext cx="198" cy="331"/>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FF0000"/>
                    </a:solidFill>
                    <a:round/>
                    <a:headEnd/>
                    <a:tailEnd/>
                  </a:ln>
                  <a:solidFill>
                    <a:srgbClr val="FFFF99"/>
                  </a:solidFill>
                  <a:effectLst>
                    <a:outerShdw dist="125724" dir="18900000" algn="ctr" rotWithShape="0">
                      <a:srgbClr val="000099"/>
                    </a:outerShdw>
                  </a:effectLst>
                  <a:latin typeface="Arial"/>
                  <a:cs typeface="Arial"/>
                </a:rPr>
                <a:t>B</a:t>
              </a:r>
            </a:p>
          </p:txBody>
        </p:sp>
      </p:grpSp>
      <p:pic>
        <p:nvPicPr>
          <p:cNvPr id="50201" name="Picture 25" descr="bert02"/>
          <p:cNvPicPr>
            <a:picLocks noChangeAspect="1" noChangeArrowheads="1" noCrop="1"/>
          </p:cNvPicPr>
          <p:nvPr/>
        </p:nvPicPr>
        <p:blipFill>
          <a:blip r:embed="rId2"/>
          <a:srcRect/>
          <a:stretch>
            <a:fillRect/>
          </a:stretch>
        </p:blipFill>
        <p:spPr bwMode="auto">
          <a:xfrm>
            <a:off x="7010400" y="3352800"/>
            <a:ext cx="1447800" cy="2057400"/>
          </a:xfrm>
          <a:prstGeom prst="rect">
            <a:avLst/>
          </a:prstGeom>
          <a:noFill/>
          <a:ln w="9525">
            <a:noFill/>
            <a:miter lim="800000"/>
            <a:headEnd/>
            <a:tailEnd/>
          </a:ln>
        </p:spPr>
      </p:pic>
      <p:sp>
        <p:nvSpPr>
          <p:cNvPr id="17421" name="Text Box 26"/>
          <p:cNvSpPr txBox="1">
            <a:spLocks noChangeArrowheads="1"/>
          </p:cNvSpPr>
          <p:nvPr/>
        </p:nvSpPr>
        <p:spPr bwMode="auto">
          <a:xfrm>
            <a:off x="8229600" y="5287963"/>
            <a:ext cx="838200" cy="274637"/>
          </a:xfrm>
          <a:prstGeom prst="rect">
            <a:avLst/>
          </a:prstGeom>
          <a:noFill/>
          <a:ln w="9525">
            <a:noFill/>
            <a:miter lim="800000"/>
            <a:headEnd/>
            <a:tailEnd/>
          </a:ln>
        </p:spPr>
        <p:txBody>
          <a:bodyPr>
            <a:spAutoFit/>
          </a:bodyPr>
          <a:lstStyle/>
          <a:p>
            <a:pPr>
              <a:spcBef>
                <a:spcPct val="50000"/>
              </a:spcBef>
            </a:pPr>
            <a:r>
              <a:rPr lang="en-US" sz="1200" b="1">
                <a:solidFill>
                  <a:srgbClr val="000099"/>
                </a:solidFill>
              </a:rPr>
              <a:t>VỀ ĐÍCH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checkerboard(across)">
                                      <p:cBhvr>
                                        <p:cTn id="7" dur="500"/>
                                        <p:tgtEl>
                                          <p:spTgt spid="50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xit" presetSubtype="0" fill="hold" nodeType="clickEffect">
                                  <p:stCondLst>
                                    <p:cond delay="0"/>
                                  </p:stCondLst>
                                  <p:childTnLst>
                                    <p:anim calcmode="lin" valueType="num">
                                      <p:cBhvr>
                                        <p:cTn id="25" dur="1000"/>
                                        <p:tgtEl>
                                          <p:spTgt spid="6"/>
                                        </p:tgtEl>
                                        <p:attrNameLst>
                                          <p:attrName>ppt_w</p:attrName>
                                        </p:attrNameLst>
                                      </p:cBhvr>
                                      <p:tavLst>
                                        <p:tav tm="0">
                                          <p:val>
                                            <p:strVal val="ppt_w"/>
                                          </p:val>
                                        </p:tav>
                                        <p:tav tm="100000">
                                          <p:val>
                                            <p:strVal val="ppt_w*0.70"/>
                                          </p:val>
                                        </p:tav>
                                      </p:tavLst>
                                    </p:anim>
                                    <p:anim calcmode="lin" valueType="num">
                                      <p:cBhvr>
                                        <p:cTn id="26" dur="1000"/>
                                        <p:tgtEl>
                                          <p:spTgt spid="6"/>
                                        </p:tgtEl>
                                        <p:attrNameLst>
                                          <p:attrName>ppt_h</p:attrName>
                                        </p:attrNameLst>
                                      </p:cBhvr>
                                      <p:tavLst>
                                        <p:tav tm="0">
                                          <p:val>
                                            <p:strVal val="ppt_h"/>
                                          </p:val>
                                        </p:tav>
                                        <p:tav tm="100000">
                                          <p:val>
                                            <p:strVal val="ppt_h"/>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55" presetClass="exit" presetSubtype="0" fill="hold" nodeType="withEffect">
                                  <p:stCondLst>
                                    <p:cond delay="0"/>
                                  </p:stCondLst>
                                  <p:childTnLst>
                                    <p:anim calcmode="lin" valueType="num">
                                      <p:cBhvr>
                                        <p:cTn id="30" dur="1000"/>
                                        <p:tgtEl>
                                          <p:spTgt spid="5"/>
                                        </p:tgtEl>
                                        <p:attrNameLst>
                                          <p:attrName>ppt_w</p:attrName>
                                        </p:attrNameLst>
                                      </p:cBhvr>
                                      <p:tavLst>
                                        <p:tav tm="0">
                                          <p:val>
                                            <p:strVal val="ppt_w"/>
                                          </p:val>
                                        </p:tav>
                                        <p:tav tm="100000">
                                          <p:val>
                                            <p:strVal val="ppt_w*0.70"/>
                                          </p:val>
                                        </p:tav>
                                      </p:tavLst>
                                    </p:anim>
                                    <p:anim calcmode="lin" valueType="num">
                                      <p:cBhvr>
                                        <p:cTn id="31" dur="1000"/>
                                        <p:tgtEl>
                                          <p:spTgt spid="5"/>
                                        </p:tgtEl>
                                        <p:attrNameLst>
                                          <p:attrName>ppt_h</p:attrName>
                                        </p:attrNameLst>
                                      </p:cBhvr>
                                      <p:tavLst>
                                        <p:tav tm="0">
                                          <p:val>
                                            <p:strVal val="ppt_h"/>
                                          </p:val>
                                        </p:tav>
                                        <p:tav tm="100000">
                                          <p:val>
                                            <p:strVal val="ppt_h"/>
                                          </p:val>
                                        </p:tav>
                                      </p:tavLst>
                                    </p:anim>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55" presetClass="exit" presetSubtype="0" fill="hold" nodeType="withEffect">
                                  <p:stCondLst>
                                    <p:cond delay="0"/>
                                  </p:stCondLst>
                                  <p:childTnLst>
                                    <p:anim calcmode="lin" valueType="num">
                                      <p:cBhvr>
                                        <p:cTn id="35" dur="1000"/>
                                        <p:tgtEl>
                                          <p:spTgt spid="4"/>
                                        </p:tgtEl>
                                        <p:attrNameLst>
                                          <p:attrName>ppt_w</p:attrName>
                                        </p:attrNameLst>
                                      </p:cBhvr>
                                      <p:tavLst>
                                        <p:tav tm="0">
                                          <p:val>
                                            <p:strVal val="ppt_w"/>
                                          </p:val>
                                        </p:tav>
                                        <p:tav tm="100000">
                                          <p:val>
                                            <p:strVal val="ppt_w*0.70"/>
                                          </p:val>
                                        </p:tav>
                                      </p:tavLst>
                                    </p:anim>
                                    <p:anim calcmode="lin" valueType="num">
                                      <p:cBhvr>
                                        <p:cTn id="36" dur="1000"/>
                                        <p:tgtEl>
                                          <p:spTgt spid="4"/>
                                        </p:tgtEl>
                                        <p:attrNameLst>
                                          <p:attrName>ppt_h</p:attrName>
                                        </p:attrNameLst>
                                      </p:cBhvr>
                                      <p:tavLst>
                                        <p:tav tm="0">
                                          <p:val>
                                            <p:strVal val="ppt_h"/>
                                          </p:val>
                                        </p:tav>
                                        <p:tav tm="100000">
                                          <p:val>
                                            <p:strVal val="ppt_h"/>
                                          </p:val>
                                        </p:tav>
                                      </p:tavLst>
                                    </p:anim>
                                    <p:animEffect transition="out" filter="fade">
                                      <p:cBhvr>
                                        <p:cTn id="37" dur="1000"/>
                                        <p:tgtEl>
                                          <p:spTgt spid="4"/>
                                        </p:tgtEl>
                                      </p:cBhvr>
                                    </p:animEffect>
                                    <p:set>
                                      <p:cBhvr>
                                        <p:cTn id="38" dur="1" fill="hold">
                                          <p:stCondLst>
                                            <p:cond delay="999"/>
                                          </p:stCondLst>
                                        </p:cTn>
                                        <p:tgtEl>
                                          <p:spTgt spid="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4.72222E-6 1.48148E-6 C 0.00313 -0.01343 0.00955 -0.02477 0.01719 -0.03426 C 0.01806 -0.03681 0.0191 -0.03935 0.01997 -0.0419 C 0.02049 -0.04375 0.02032 -0.0463 0.02136 -0.04769 C 0.02379 -0.05093 0.03004 -0.05533 0.03004 -0.05533 C 0.03316 -0.06181 0.03438 -0.06412 0.03994 -0.06667 C 0.05556 -0.08033 0.05348 -0.07639 0.07848 -0.07824 C 0.09532 -0.07616 0.08976 -0.07732 0.1 -0.06875 C 0.10244 -0.05857 0.10053 -0.06459 0.10712 -0.05162 C 0.10799 -0.05 0.11007 -0.05047 0.11146 -0.04954 C 0.11598 -0.04653 0.11528 -0.04676 0.11719 -0.0419 " pathEditMode="relative" ptsTypes="ffffffffffA">
                                      <p:cBhvr>
                                        <p:cTn id="42" dur="2000" fill="hold"/>
                                        <p:tgtEl>
                                          <p:spTgt spid="502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DDC94B0B-CE2C-4F1E-9C25-26499A3157B3}"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18435" name="Text Box 3"/>
          <p:cNvSpPr txBox="1">
            <a:spLocks noChangeArrowheads="1"/>
          </p:cNvSpPr>
          <p:nvPr/>
        </p:nvSpPr>
        <p:spPr bwMode="auto">
          <a:xfrm>
            <a:off x="3733800" y="381000"/>
            <a:ext cx="19050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8436" name="Text Box 4"/>
          <p:cNvSpPr txBox="1">
            <a:spLocks noChangeArrowheads="1"/>
          </p:cNvSpPr>
          <p:nvPr/>
        </p:nvSpPr>
        <p:spPr bwMode="auto">
          <a:xfrm>
            <a:off x="2667000" y="746125"/>
            <a:ext cx="44958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18437" name="Text Box 5"/>
          <p:cNvSpPr txBox="1">
            <a:spLocks noChangeArrowheads="1"/>
          </p:cNvSpPr>
          <p:nvPr/>
        </p:nvSpPr>
        <p:spPr bwMode="auto">
          <a:xfrm>
            <a:off x="0" y="2133600"/>
            <a:ext cx="8686800" cy="830263"/>
          </a:xfrm>
          <a:prstGeom prst="rect">
            <a:avLst/>
          </a:prstGeom>
          <a:noFill/>
          <a:ln w="9525">
            <a:noFill/>
            <a:miter lim="800000"/>
            <a:headEnd/>
            <a:tailEnd/>
          </a:ln>
        </p:spPr>
        <p:txBody>
          <a:bodyPr>
            <a:spAutoFit/>
          </a:bodyPr>
          <a:lstStyle/>
          <a:p>
            <a:pPr>
              <a:spcBef>
                <a:spcPct val="50000"/>
              </a:spcBef>
            </a:pPr>
            <a:r>
              <a:rPr lang="en-US" sz="2400">
                <a:solidFill>
                  <a:srgbClr val="FFFF66"/>
                </a:solidFill>
              </a:rPr>
              <a:t>2.  Kết quả, ý nghĩa của cuộc tấn công nổi dậy tết Mậu Thân năm 1968</a:t>
            </a:r>
          </a:p>
        </p:txBody>
      </p:sp>
      <p:sp>
        <p:nvSpPr>
          <p:cNvPr id="18438" name="Text Box 6"/>
          <p:cNvSpPr txBox="1">
            <a:spLocks noChangeArrowheads="1"/>
          </p:cNvSpPr>
          <p:nvPr/>
        </p:nvSpPr>
        <p:spPr bwMode="auto">
          <a:xfrm>
            <a:off x="0" y="1219200"/>
            <a:ext cx="6705600" cy="457200"/>
          </a:xfrm>
          <a:prstGeom prst="rect">
            <a:avLst/>
          </a:prstGeom>
          <a:noFill/>
          <a:ln w="9525">
            <a:noFill/>
            <a:miter lim="800000"/>
            <a:headEnd/>
            <a:tailEnd/>
          </a:ln>
        </p:spPr>
        <p:txBody>
          <a:bodyPr>
            <a:spAutoFit/>
          </a:bodyPr>
          <a:lstStyle/>
          <a:p>
            <a:pPr>
              <a:spcBef>
                <a:spcPct val="50000"/>
              </a:spcBef>
            </a:pPr>
            <a:r>
              <a:rPr lang="en-US" sz="2400">
                <a:solidFill>
                  <a:srgbClr val="FFFF66"/>
                </a:solidFill>
              </a:rPr>
              <a:t>1. Cuộc tiến công nổi dậy tết Mậu Thân 1968</a:t>
            </a:r>
          </a:p>
        </p:txBody>
      </p:sp>
      <p:grpSp>
        <p:nvGrpSpPr>
          <p:cNvPr id="18439" name="Group 7"/>
          <p:cNvGrpSpPr>
            <a:grpSpLocks/>
          </p:cNvGrpSpPr>
          <p:nvPr/>
        </p:nvGrpSpPr>
        <p:grpSpPr bwMode="auto">
          <a:xfrm>
            <a:off x="533400" y="3352800"/>
            <a:ext cx="7696200" cy="2990850"/>
            <a:chOff x="336" y="2112"/>
            <a:chExt cx="4848" cy="1884"/>
          </a:xfrm>
        </p:grpSpPr>
        <p:sp>
          <p:nvSpPr>
            <p:cNvPr id="18442" name="AutoShape 8"/>
            <p:cNvSpPr>
              <a:spLocks noChangeArrowheads="1"/>
            </p:cNvSpPr>
            <p:nvPr/>
          </p:nvSpPr>
          <p:spPr bwMode="auto">
            <a:xfrm>
              <a:off x="336" y="2112"/>
              <a:ext cx="4848" cy="1824"/>
            </a:xfrm>
            <a:prstGeom prst="flowChartDocument">
              <a:avLst/>
            </a:prstGeom>
            <a:solidFill>
              <a:srgbClr val="FFFF66"/>
            </a:solidFill>
            <a:ln w="9525">
              <a:solidFill>
                <a:schemeClr val="tx1"/>
              </a:solidFill>
              <a:miter lim="800000"/>
              <a:headEnd/>
              <a:tailEnd/>
            </a:ln>
          </p:spPr>
          <p:txBody>
            <a:bodyPr wrap="none" anchor="ctr"/>
            <a:lstStyle/>
            <a:p>
              <a:endParaRPr lang="en-US"/>
            </a:p>
          </p:txBody>
        </p:sp>
        <p:sp>
          <p:nvSpPr>
            <p:cNvPr id="18443" name="Text Box 9"/>
            <p:cNvSpPr txBox="1">
              <a:spLocks noChangeArrowheads="1"/>
            </p:cNvSpPr>
            <p:nvPr/>
          </p:nvSpPr>
          <p:spPr bwMode="auto">
            <a:xfrm>
              <a:off x="432" y="2160"/>
              <a:ext cx="4656" cy="756"/>
            </a:xfrm>
            <a:prstGeom prst="rect">
              <a:avLst/>
            </a:prstGeom>
            <a:noFill/>
            <a:ln w="9525">
              <a:noFill/>
              <a:miter lim="800000"/>
              <a:headEnd/>
              <a:tailEnd/>
            </a:ln>
          </p:spPr>
          <p:txBody>
            <a:bodyPr>
              <a:spAutoFit/>
            </a:bodyPr>
            <a:lstStyle/>
            <a:p>
              <a:pPr>
                <a:spcBef>
                  <a:spcPct val="50000"/>
                </a:spcBef>
              </a:pPr>
              <a:r>
                <a:rPr lang="en-US" sz="2400" b="1" i="1" u="sng">
                  <a:solidFill>
                    <a:srgbClr val="000099"/>
                  </a:solidFill>
                </a:rPr>
                <a:t>Kết quả</a:t>
              </a:r>
              <a:r>
                <a:rPr lang="en-US" sz="2400" b="1" i="1">
                  <a:solidFill>
                    <a:srgbClr val="000099"/>
                  </a:solidFill>
                </a:rPr>
                <a:t>:</a:t>
              </a:r>
              <a:r>
                <a:rPr lang="en-US" sz="2400" i="1">
                  <a:solidFill>
                    <a:srgbClr val="000099"/>
                  </a:solidFill>
                </a:rPr>
                <a:t> Cuộc tiến công và nổi dậy tết Mậu Thân 1968 đã làm cho hầu hết các cơ quan trung ương và địa phương Mĩ và chính quyền Sài Gòn bị tê liệt.</a:t>
              </a:r>
            </a:p>
          </p:txBody>
        </p:sp>
        <p:sp>
          <p:nvSpPr>
            <p:cNvPr id="18444" name="Rectangle 10"/>
            <p:cNvSpPr>
              <a:spLocks noChangeArrowheads="1"/>
            </p:cNvSpPr>
            <p:nvPr/>
          </p:nvSpPr>
          <p:spPr bwMode="auto">
            <a:xfrm>
              <a:off x="432" y="2891"/>
              <a:ext cx="4704" cy="1105"/>
            </a:xfrm>
            <a:prstGeom prst="rect">
              <a:avLst/>
            </a:prstGeom>
            <a:noFill/>
            <a:ln w="9525">
              <a:noFill/>
              <a:miter lim="800000"/>
              <a:headEnd/>
              <a:tailEnd/>
            </a:ln>
          </p:spPr>
          <p:txBody>
            <a:bodyPr>
              <a:spAutoFit/>
            </a:bodyPr>
            <a:lstStyle/>
            <a:p>
              <a:r>
                <a:rPr lang="en-US" sz="2400" b="1" i="1" u="sng">
                  <a:solidFill>
                    <a:srgbClr val="000099"/>
                  </a:solidFill>
                </a:rPr>
                <a:t>Ý nghĩa:</a:t>
              </a:r>
              <a:r>
                <a:rPr lang="en-US" sz="2400" i="1">
                  <a:solidFill>
                    <a:srgbClr val="000099"/>
                  </a:solidFill>
                </a:rPr>
                <a:t>    Sự kiện này tạo ra bước ngoặt cho cuộc kháng chiến chống Mĩ, cứu nước (ta chủ động tiến công vào thành phố, tận sào huyệt của địch).</a:t>
              </a:r>
            </a:p>
            <a:p>
              <a:pPr eaLnBrk="0" hangingPunct="0">
                <a:spcBef>
                  <a:spcPct val="50000"/>
                </a:spcBef>
              </a:pPr>
              <a:endParaRPr lang="en-US" sz="2400" i="1">
                <a:solidFill>
                  <a:srgbClr val="000099"/>
                </a:solidFill>
              </a:endParaRPr>
            </a:p>
          </p:txBody>
        </p:sp>
      </p:grpSp>
      <p:sp>
        <p:nvSpPr>
          <p:cNvPr id="18440" name="Text Box 11"/>
          <p:cNvSpPr txBox="1">
            <a:spLocks noChangeArrowheads="1"/>
          </p:cNvSpPr>
          <p:nvPr/>
        </p:nvSpPr>
        <p:spPr bwMode="auto">
          <a:xfrm>
            <a:off x="228600" y="1600200"/>
            <a:ext cx="7848600" cy="457200"/>
          </a:xfrm>
          <a:prstGeom prst="rect">
            <a:avLst/>
          </a:prstGeom>
          <a:noFill/>
          <a:ln w="9525">
            <a:noFill/>
            <a:miter lim="800000"/>
            <a:headEnd/>
            <a:tailEnd/>
          </a:ln>
        </p:spPr>
        <p:txBody>
          <a:bodyPr>
            <a:spAutoFit/>
          </a:bodyPr>
          <a:lstStyle/>
          <a:p>
            <a:pPr>
              <a:spcBef>
                <a:spcPct val="50000"/>
              </a:spcBef>
            </a:pPr>
            <a:r>
              <a:rPr lang="en-US" sz="2400" i="1"/>
              <a:t>- Là một cuộc tấn công mang tính đồng loạt và bất ngờ</a:t>
            </a:r>
          </a:p>
        </p:txBody>
      </p:sp>
      <p:sp>
        <p:nvSpPr>
          <p:cNvPr id="18441" name="Subtitle 13"/>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A2B44E3B-DD7A-41A8-92F3-68D8E29274EC}"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3075" name="Text Box 3"/>
          <p:cNvSpPr txBox="1">
            <a:spLocks noChangeArrowheads="1"/>
          </p:cNvSpPr>
          <p:nvPr/>
        </p:nvSpPr>
        <p:spPr bwMode="auto">
          <a:xfrm>
            <a:off x="3733800" y="381000"/>
            <a:ext cx="13716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7172" name="Text Box 4"/>
          <p:cNvSpPr txBox="1">
            <a:spLocks noChangeArrowheads="1"/>
          </p:cNvSpPr>
          <p:nvPr/>
        </p:nvSpPr>
        <p:spPr bwMode="auto">
          <a:xfrm>
            <a:off x="2667000" y="746125"/>
            <a:ext cx="41148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7176" name="Text Box 8"/>
          <p:cNvSpPr txBox="1">
            <a:spLocks noChangeArrowheads="1"/>
          </p:cNvSpPr>
          <p:nvPr/>
        </p:nvSpPr>
        <p:spPr bwMode="auto">
          <a:xfrm>
            <a:off x="228600" y="1127125"/>
            <a:ext cx="6705600" cy="396875"/>
          </a:xfrm>
          <a:prstGeom prst="rect">
            <a:avLst/>
          </a:prstGeom>
          <a:noFill/>
          <a:ln w="9525">
            <a:noFill/>
            <a:miter lim="800000"/>
            <a:headEnd/>
            <a:tailEnd/>
          </a:ln>
        </p:spPr>
        <p:txBody>
          <a:bodyPr>
            <a:spAutoFit/>
          </a:bodyPr>
          <a:lstStyle/>
          <a:p>
            <a:pPr>
              <a:spcBef>
                <a:spcPct val="50000"/>
              </a:spcBef>
            </a:pPr>
            <a:r>
              <a:rPr lang="en-US" i="1">
                <a:solidFill>
                  <a:srgbClr val="FFFF66"/>
                </a:solidFill>
              </a:rPr>
              <a:t>1. Diễn biến cuộc tiến công nổi dậy tết Mậu Thân 1968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box(in)">
                                      <p:cBhvr>
                                        <p:cTn id="12"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A38A75C7-E606-419E-997F-5AFFFA97C419}"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pic>
        <p:nvPicPr>
          <p:cNvPr id="53254" name="VIDEO CHUAN.mp4">
            <a:hlinkClick r:id="" action="ppaction://media"/>
          </p:cNvPr>
          <p:cNvPicPr>
            <a:picLocks noRot="1" noChangeAspect="1" noChangeArrowheads="1"/>
          </p:cNvPicPr>
          <p:nvPr>
            <a:videoFile r:link="rId1"/>
          </p:nvPr>
        </p:nvPicPr>
        <p:blipFill>
          <a:blip r:embed="rId3"/>
          <a:srcRect/>
          <a:stretch>
            <a:fillRect/>
          </a:stretch>
        </p:blipFill>
        <p:spPr bwMode="auto">
          <a:xfrm>
            <a:off x="152400" y="152400"/>
            <a:ext cx="8763000" cy="657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2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325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withEffect">
                                  <p:stCondLst>
                                    <p:cond delay="0"/>
                                  </p:stCondLst>
                                  <p:childTnLst>
                                    <p:cmd type="call" cmd="togglePause">
                                      <p:cBhvr>
                                        <p:cTn id="12" dur="1" fill="hold"/>
                                        <p:tgtEl>
                                          <p:spTgt spid="53254"/>
                                        </p:tgtEl>
                                      </p:cBhvr>
                                    </p:cmd>
                                  </p:childTnLst>
                                </p:cTn>
                              </p:par>
                            </p:childTnLst>
                          </p:cTn>
                        </p:par>
                      </p:childTnLst>
                    </p:cTn>
                  </p:par>
                </p:childTnLst>
              </p:cTn>
              <p:nextCondLst>
                <p:cond evt="onClick" delay="0">
                  <p:tgtEl>
                    <p:spTgt spid="53254"/>
                  </p:tgtEl>
                </p:cond>
              </p:nextCondLst>
            </p:seq>
            <p:video>
              <p:cMediaNode>
                <p:cTn id="13" fill="hold" display="0">
                  <p:stCondLst>
                    <p:cond delay="indefinite"/>
                  </p:stCondLst>
                  <p:endCondLst>
                    <p:cond evt="onNext" delay="0">
                      <p:tgtEl>
                        <p:sldTgt/>
                      </p:tgtEl>
                    </p:cond>
                    <p:cond evt="onPrev" delay="0">
                      <p:tgtEl>
                        <p:sldTgt/>
                      </p:tgtEl>
                    </p:cond>
                  </p:endCondLst>
                </p:cTn>
                <p:tgtEl>
                  <p:spTgt spid="5325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54680E99-60B1-45E1-A1F5-FB832B732028}"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5123" name="Text Box 3"/>
          <p:cNvSpPr txBox="1">
            <a:spLocks noChangeArrowheads="1"/>
          </p:cNvSpPr>
          <p:nvPr/>
        </p:nvSpPr>
        <p:spPr bwMode="auto">
          <a:xfrm>
            <a:off x="3733800" y="381000"/>
            <a:ext cx="17526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5124" name="Text Box 4"/>
          <p:cNvSpPr txBox="1">
            <a:spLocks noChangeArrowheads="1"/>
          </p:cNvSpPr>
          <p:nvPr/>
        </p:nvSpPr>
        <p:spPr bwMode="auto">
          <a:xfrm>
            <a:off x="2667000" y="746125"/>
            <a:ext cx="44196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5125" name="Text Box 6"/>
          <p:cNvSpPr txBox="1">
            <a:spLocks noChangeArrowheads="1"/>
          </p:cNvSpPr>
          <p:nvPr/>
        </p:nvSpPr>
        <p:spPr bwMode="auto">
          <a:xfrm>
            <a:off x="228600" y="1371600"/>
            <a:ext cx="8534400" cy="457200"/>
          </a:xfrm>
          <a:prstGeom prst="rect">
            <a:avLst/>
          </a:prstGeom>
          <a:noFill/>
          <a:ln w="9525">
            <a:noFill/>
            <a:miter lim="800000"/>
            <a:headEnd/>
            <a:tailEnd/>
          </a:ln>
        </p:spPr>
        <p:txBody>
          <a:bodyPr>
            <a:spAutoFit/>
          </a:bodyPr>
          <a:lstStyle/>
          <a:p>
            <a:pPr>
              <a:spcBef>
                <a:spcPct val="50000"/>
              </a:spcBef>
            </a:pPr>
            <a:r>
              <a:rPr lang="en-US" sz="2400">
                <a:solidFill>
                  <a:srgbClr val="FFFF66"/>
                </a:solidFill>
              </a:rPr>
              <a:t>1. Diễn biến cuộc tổng tiến công nổi dậy tết Mậu Thân 1968</a:t>
            </a:r>
          </a:p>
        </p:txBody>
      </p:sp>
      <p:sp>
        <p:nvSpPr>
          <p:cNvPr id="39947" name="Text Box 11"/>
          <p:cNvSpPr txBox="1">
            <a:spLocks noChangeArrowheads="1"/>
          </p:cNvSpPr>
          <p:nvPr/>
        </p:nvSpPr>
        <p:spPr bwMode="auto">
          <a:xfrm>
            <a:off x="381000" y="2209800"/>
            <a:ext cx="8229600" cy="396875"/>
          </a:xfrm>
          <a:prstGeom prst="rect">
            <a:avLst/>
          </a:prstGeom>
          <a:noFill/>
          <a:ln w="9525">
            <a:noFill/>
            <a:miter lim="800000"/>
            <a:headEnd/>
            <a:tailEnd/>
          </a:ln>
        </p:spPr>
        <p:txBody>
          <a:bodyPr>
            <a:spAutoFit/>
          </a:bodyPr>
          <a:lstStyle/>
          <a:p>
            <a:pPr>
              <a:spcBef>
                <a:spcPct val="50000"/>
              </a:spcBef>
            </a:pPr>
            <a:r>
              <a:rPr lang="en-US" i="1"/>
              <a:t>1. Tết Mậu thân năm 1968 đã diễn ra sự kiện gì ở Miền Nam nước ta?</a:t>
            </a:r>
          </a:p>
        </p:txBody>
      </p:sp>
      <p:sp>
        <p:nvSpPr>
          <p:cNvPr id="39948" name="Text Box 12"/>
          <p:cNvSpPr txBox="1">
            <a:spLocks noChangeArrowheads="1"/>
          </p:cNvSpPr>
          <p:nvPr/>
        </p:nvSpPr>
        <p:spPr bwMode="auto">
          <a:xfrm>
            <a:off x="381000" y="2667000"/>
            <a:ext cx="8382000" cy="701675"/>
          </a:xfrm>
          <a:prstGeom prst="rect">
            <a:avLst/>
          </a:prstGeom>
          <a:noFill/>
          <a:ln w="9525">
            <a:noFill/>
            <a:miter lim="800000"/>
            <a:headEnd/>
            <a:tailEnd/>
          </a:ln>
        </p:spPr>
        <p:txBody>
          <a:bodyPr>
            <a:spAutoFit/>
          </a:bodyPr>
          <a:lstStyle/>
          <a:p>
            <a:pPr>
              <a:spcBef>
                <a:spcPct val="50000"/>
              </a:spcBef>
            </a:pPr>
            <a:r>
              <a:rPr lang="en-US" i="1"/>
              <a:t>2. Thuật lại cuộc tấn công của quân giải phóng vào Sài Gòn. Trận nào là trận tiêu biểu trong đợt này?</a:t>
            </a:r>
          </a:p>
        </p:txBody>
      </p:sp>
      <p:sp>
        <p:nvSpPr>
          <p:cNvPr id="39949" name="Text Box 13"/>
          <p:cNvSpPr txBox="1">
            <a:spLocks noChangeArrowheads="1"/>
          </p:cNvSpPr>
          <p:nvPr/>
        </p:nvSpPr>
        <p:spPr bwMode="auto">
          <a:xfrm>
            <a:off x="381000" y="3429000"/>
            <a:ext cx="8382000" cy="701675"/>
          </a:xfrm>
          <a:prstGeom prst="rect">
            <a:avLst/>
          </a:prstGeom>
          <a:noFill/>
          <a:ln w="9525">
            <a:noFill/>
            <a:miter lim="800000"/>
            <a:headEnd/>
            <a:tailEnd/>
          </a:ln>
        </p:spPr>
        <p:txBody>
          <a:bodyPr>
            <a:spAutoFit/>
          </a:bodyPr>
          <a:lstStyle/>
          <a:p>
            <a:pPr>
              <a:spcBef>
                <a:spcPct val="50000"/>
              </a:spcBef>
            </a:pPr>
            <a:r>
              <a:rPr lang="en-US" i="1"/>
              <a:t>3. Cùng với cuộc tấn công vào Sài Gòn, quân giải phóng đã tiến công ở những nơi nào?</a:t>
            </a:r>
          </a:p>
        </p:txBody>
      </p:sp>
      <p:sp>
        <p:nvSpPr>
          <p:cNvPr id="39950" name="Text Box 14"/>
          <p:cNvSpPr txBox="1">
            <a:spLocks noChangeArrowheads="1"/>
          </p:cNvSpPr>
          <p:nvPr/>
        </p:nvSpPr>
        <p:spPr bwMode="auto">
          <a:xfrm>
            <a:off x="381000" y="4191000"/>
            <a:ext cx="7772400" cy="701675"/>
          </a:xfrm>
          <a:prstGeom prst="rect">
            <a:avLst/>
          </a:prstGeom>
          <a:noFill/>
          <a:ln w="9525">
            <a:noFill/>
            <a:miter lim="800000"/>
            <a:headEnd/>
            <a:tailEnd/>
          </a:ln>
        </p:spPr>
        <p:txBody>
          <a:bodyPr>
            <a:spAutoFit/>
          </a:bodyPr>
          <a:lstStyle/>
          <a:p>
            <a:pPr>
              <a:spcBef>
                <a:spcPct val="50000"/>
              </a:spcBef>
            </a:pPr>
            <a:r>
              <a:rPr lang="en-US" i="1"/>
              <a:t>4. Tại sao nói cuộc tổng tiến công và nổi dậy tết Mậu Thân năm 1968 mang tính bất ngờ và đồng loạt với qui mô lớn?</a:t>
            </a:r>
          </a:p>
        </p:txBody>
      </p:sp>
      <p:sp>
        <p:nvSpPr>
          <p:cNvPr id="39951" name="WordArt 15"/>
          <p:cNvSpPr>
            <a:spLocks noChangeArrowheads="1" noChangeShapeType="1" noTextEdit="1"/>
          </p:cNvSpPr>
          <p:nvPr/>
        </p:nvSpPr>
        <p:spPr bwMode="auto">
          <a:xfrm>
            <a:off x="3390900" y="5029200"/>
            <a:ext cx="1790700" cy="1177925"/>
          </a:xfrm>
          <a:prstGeom prst="rect">
            <a:avLst/>
          </a:prstGeom>
        </p:spPr>
        <p:txBody>
          <a:bodyPr wrap="none" fromWordArt="1">
            <a:prstTxWarp prst="textCascadeUp">
              <a:avLst>
                <a:gd name="adj" fmla="val 44444"/>
              </a:avLst>
            </a:prstTxWarp>
          </a:bodyPr>
          <a:lstStyle/>
          <a:p>
            <a:pPr algn="ctr"/>
            <a:r>
              <a:rPr lang="en-US" sz="3600" kern="10">
                <a:ln w="9525">
                  <a:solidFill>
                    <a:srgbClr val="CC99FF"/>
                  </a:solidFill>
                  <a:round/>
                  <a:headEnd/>
                  <a:tailEnd/>
                </a:ln>
                <a:effectLst>
                  <a:outerShdw dist="53882" dir="2700000" algn="ctr" rotWithShape="0">
                    <a:srgbClr val="9999FF">
                      <a:alpha val="79999"/>
                    </a:srgbClr>
                  </a:outerShdw>
                </a:effectLst>
                <a:latin typeface="Arial"/>
                <a:cs typeface="Arial"/>
              </a:rPr>
              <a:t>Thảo luận nhóm</a:t>
            </a:r>
          </a:p>
        </p:txBody>
      </p:sp>
      <p:sp>
        <p:nvSpPr>
          <p:cNvPr id="5131" name="Subtitle 12"/>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box(in)">
                                      <p:cBhvr>
                                        <p:cTn id="7" dur="500"/>
                                        <p:tgtEl>
                                          <p:spTgt spid="39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8"/>
                                        </p:tgtEl>
                                        <p:attrNameLst>
                                          <p:attrName>style.visibility</p:attrName>
                                        </p:attrNameLst>
                                      </p:cBhvr>
                                      <p:to>
                                        <p:strVal val="visible"/>
                                      </p:to>
                                    </p:set>
                                    <p:animEffect transition="in" filter="box(in)">
                                      <p:cBhvr>
                                        <p:cTn id="12" dur="500"/>
                                        <p:tgtEl>
                                          <p:spTgt spid="399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49"/>
                                        </p:tgtEl>
                                        <p:attrNameLst>
                                          <p:attrName>style.visibility</p:attrName>
                                        </p:attrNameLst>
                                      </p:cBhvr>
                                      <p:to>
                                        <p:strVal val="visible"/>
                                      </p:to>
                                    </p:set>
                                    <p:animEffect transition="in" filter="box(in)">
                                      <p:cBhvr>
                                        <p:cTn id="17" dur="500"/>
                                        <p:tgtEl>
                                          <p:spTgt spid="399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50"/>
                                        </p:tgtEl>
                                        <p:attrNameLst>
                                          <p:attrName>style.visibility</p:attrName>
                                        </p:attrNameLst>
                                      </p:cBhvr>
                                      <p:to>
                                        <p:strVal val="visible"/>
                                      </p:to>
                                    </p:set>
                                    <p:animEffect transition="in" filter="box(in)">
                                      <p:cBhvr>
                                        <p:cTn id="22" dur="500"/>
                                        <p:tgtEl>
                                          <p:spTgt spid="399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51"/>
                                        </p:tgtEl>
                                        <p:attrNameLst>
                                          <p:attrName>style.visibility</p:attrName>
                                        </p:attrNameLst>
                                      </p:cBhvr>
                                      <p:to>
                                        <p:strVal val="visible"/>
                                      </p:to>
                                    </p:set>
                                    <p:animEffect transition="in" filter="box(in)">
                                      <p:cBhvr>
                                        <p:cTn id="27"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P spid="39948" grpId="0"/>
      <p:bldP spid="39949" grpId="0"/>
      <p:bldP spid="39950" grpId="0"/>
      <p:bldP spid="399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241559BF-A340-4455-9065-4A7591C3D265}"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pic>
        <p:nvPicPr>
          <p:cNvPr id="26628" name="Picture 4"/>
          <p:cNvPicPr>
            <a:picLocks noChangeAspect="1" noChangeArrowheads="1"/>
          </p:cNvPicPr>
          <p:nvPr/>
        </p:nvPicPr>
        <p:blipFill>
          <a:blip r:embed="rId2"/>
          <a:srcRect r="10655" b="20984"/>
          <a:stretch>
            <a:fillRect/>
          </a:stretch>
        </p:blipFill>
        <p:spPr bwMode="auto">
          <a:xfrm>
            <a:off x="914400" y="1497013"/>
            <a:ext cx="6781800" cy="4325937"/>
          </a:xfrm>
          <a:prstGeom prst="rect">
            <a:avLst/>
          </a:prstGeom>
          <a:noFill/>
          <a:ln w="57150">
            <a:solidFill>
              <a:srgbClr val="993300"/>
            </a:solidFill>
            <a:miter lim="800000"/>
            <a:headEnd/>
            <a:tailEnd/>
          </a:ln>
        </p:spPr>
      </p:pic>
      <p:sp>
        <p:nvSpPr>
          <p:cNvPr id="6148" name="Text Box 6"/>
          <p:cNvSpPr txBox="1">
            <a:spLocks noChangeArrowheads="1"/>
          </p:cNvSpPr>
          <p:nvPr/>
        </p:nvSpPr>
        <p:spPr bwMode="auto">
          <a:xfrm>
            <a:off x="3733800" y="381000"/>
            <a:ext cx="16002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6149" name="Text Box 7"/>
          <p:cNvSpPr txBox="1">
            <a:spLocks noChangeArrowheads="1"/>
          </p:cNvSpPr>
          <p:nvPr/>
        </p:nvSpPr>
        <p:spPr bwMode="auto">
          <a:xfrm>
            <a:off x="2667000" y="746125"/>
            <a:ext cx="41148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26635" name="Oval 11"/>
          <p:cNvSpPr>
            <a:spLocks noChangeArrowheads="1"/>
          </p:cNvSpPr>
          <p:nvPr/>
        </p:nvSpPr>
        <p:spPr bwMode="auto">
          <a:xfrm>
            <a:off x="4343400" y="3810000"/>
            <a:ext cx="377825" cy="317500"/>
          </a:xfrm>
          <a:prstGeom prst="ellipse">
            <a:avLst/>
          </a:prstGeom>
          <a:noFill/>
          <a:ln w="25400">
            <a:solidFill>
              <a:srgbClr val="CC0000"/>
            </a:solidFill>
            <a:round/>
            <a:headEnd/>
            <a:tailEnd/>
          </a:ln>
        </p:spPr>
        <p:txBody>
          <a:bodyPr wrap="none" anchor="ctr"/>
          <a:lstStyle/>
          <a:p>
            <a:endParaRPr lang="en-US"/>
          </a:p>
        </p:txBody>
      </p:sp>
      <p:sp>
        <p:nvSpPr>
          <p:cNvPr id="26636" name="Oval 12"/>
          <p:cNvSpPr>
            <a:spLocks noChangeArrowheads="1"/>
          </p:cNvSpPr>
          <p:nvPr/>
        </p:nvSpPr>
        <p:spPr bwMode="auto">
          <a:xfrm>
            <a:off x="5334000" y="3048000"/>
            <a:ext cx="377825" cy="317500"/>
          </a:xfrm>
          <a:prstGeom prst="ellipse">
            <a:avLst/>
          </a:prstGeom>
          <a:noFill/>
          <a:ln w="25400">
            <a:solidFill>
              <a:srgbClr val="CC0000"/>
            </a:solidFill>
            <a:round/>
            <a:headEnd/>
            <a:tailEnd/>
          </a:ln>
        </p:spPr>
        <p:txBody>
          <a:bodyPr wrap="none" anchor="ctr"/>
          <a:lstStyle/>
          <a:p>
            <a:endParaRPr lang="en-US"/>
          </a:p>
        </p:txBody>
      </p:sp>
      <p:sp>
        <p:nvSpPr>
          <p:cNvPr id="26637" name="Oval 13"/>
          <p:cNvSpPr>
            <a:spLocks noChangeArrowheads="1"/>
          </p:cNvSpPr>
          <p:nvPr/>
        </p:nvSpPr>
        <p:spPr bwMode="auto">
          <a:xfrm>
            <a:off x="3962400" y="1524000"/>
            <a:ext cx="377825" cy="317500"/>
          </a:xfrm>
          <a:prstGeom prst="ellipse">
            <a:avLst/>
          </a:prstGeom>
          <a:noFill/>
          <a:ln w="25400">
            <a:solidFill>
              <a:srgbClr val="CC0000"/>
            </a:solidFill>
            <a:round/>
            <a:headEnd/>
            <a:tailEnd/>
          </a:ln>
        </p:spPr>
        <p:txBody>
          <a:bodyPr wrap="none" anchor="ctr"/>
          <a:lstStyle/>
          <a:p>
            <a:endParaRPr lang="en-US"/>
          </a:p>
        </p:txBody>
      </p:sp>
      <p:sp>
        <p:nvSpPr>
          <p:cNvPr id="26638" name="Text Box 14"/>
          <p:cNvSpPr txBox="1">
            <a:spLocks noChangeArrowheads="1"/>
          </p:cNvSpPr>
          <p:nvPr/>
        </p:nvSpPr>
        <p:spPr bwMode="auto">
          <a:xfrm>
            <a:off x="381000" y="5943600"/>
            <a:ext cx="8382000" cy="701675"/>
          </a:xfrm>
          <a:prstGeom prst="rect">
            <a:avLst/>
          </a:prstGeom>
          <a:noFill/>
          <a:ln w="9525">
            <a:noFill/>
            <a:miter lim="800000"/>
            <a:headEnd/>
            <a:tailEnd/>
          </a:ln>
        </p:spPr>
        <p:txBody>
          <a:bodyPr>
            <a:spAutoFit/>
          </a:bodyPr>
          <a:lstStyle/>
          <a:p>
            <a:pPr>
              <a:spcBef>
                <a:spcPct val="50000"/>
              </a:spcBef>
            </a:pPr>
            <a:r>
              <a:rPr lang="en-US" i="1"/>
              <a:t>2. Diễn biến cuộc tấn công của quân giải phóng vào Sứ quán Mĩ ở Sài Gòn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638"/>
                                        </p:tgtEl>
                                        <p:attrNameLst>
                                          <p:attrName>style.visibility</p:attrName>
                                        </p:attrNameLst>
                                      </p:cBhvr>
                                      <p:to>
                                        <p:strVal val="visible"/>
                                      </p:to>
                                    </p:set>
                                    <p:animEffect transition="in" filter="box(in)">
                                      <p:cBhvr>
                                        <p:cTn id="10" dur="500"/>
                                        <p:tgtEl>
                                          <p:spTgt spid="266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6635"/>
                                        </p:tgtEl>
                                        <p:attrNameLst>
                                          <p:attrName>style.visibility</p:attrName>
                                        </p:attrNameLst>
                                      </p:cBhvr>
                                      <p:to>
                                        <p:strVal val="visible"/>
                                      </p:to>
                                    </p:set>
                                    <p:animEffect transition="in" filter="checkerboard(across)">
                                      <p:cBhvr>
                                        <p:cTn id="15" dur="500"/>
                                        <p:tgtEl>
                                          <p:spTgt spid="266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6636"/>
                                        </p:tgtEl>
                                        <p:attrNameLst>
                                          <p:attrName>style.visibility</p:attrName>
                                        </p:attrNameLst>
                                      </p:cBhvr>
                                      <p:to>
                                        <p:strVal val="visible"/>
                                      </p:to>
                                    </p:set>
                                    <p:animEffect transition="in" filter="checkerboard(across)">
                                      <p:cBhvr>
                                        <p:cTn id="20" dur="500"/>
                                        <p:tgtEl>
                                          <p:spTgt spid="266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6637"/>
                                        </p:tgtEl>
                                        <p:attrNameLst>
                                          <p:attrName>style.visibility</p:attrName>
                                        </p:attrNameLst>
                                      </p:cBhvr>
                                      <p:to>
                                        <p:strVal val="visible"/>
                                      </p:to>
                                    </p:set>
                                    <p:animEffect transition="in" filter="checkerboard(across)">
                                      <p:cBhvr>
                                        <p:cTn id="25"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6637" grpId="0" animBg="1"/>
      <p:bldP spid="266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3AC7F96A-8367-4419-ABF9-7E708EB84B56}"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7171" name="Text Box 3"/>
          <p:cNvSpPr txBox="1">
            <a:spLocks noChangeArrowheads="1"/>
          </p:cNvSpPr>
          <p:nvPr/>
        </p:nvSpPr>
        <p:spPr bwMode="auto">
          <a:xfrm>
            <a:off x="3733800" y="381000"/>
            <a:ext cx="1143000" cy="396875"/>
          </a:xfrm>
          <a:prstGeom prst="rect">
            <a:avLst/>
          </a:prstGeom>
          <a:noFill/>
          <a:ln w="9525">
            <a:noFill/>
            <a:miter lim="800000"/>
            <a:headEnd/>
            <a:tailEnd/>
          </a:ln>
        </p:spPr>
        <p:txBody>
          <a:bodyPr>
            <a:spAutoFit/>
          </a:bodyPr>
          <a:lstStyle/>
          <a:p>
            <a:pPr>
              <a:spcBef>
                <a:spcPct val="50000"/>
              </a:spcBef>
            </a:pPr>
            <a:r>
              <a:rPr lang="en-US"/>
              <a:t>Lịch sử</a:t>
            </a:r>
          </a:p>
        </p:txBody>
      </p:sp>
      <p:sp>
        <p:nvSpPr>
          <p:cNvPr id="7172" name="Text Box 4"/>
          <p:cNvSpPr txBox="1">
            <a:spLocks noChangeArrowheads="1"/>
          </p:cNvSpPr>
          <p:nvPr/>
        </p:nvSpPr>
        <p:spPr bwMode="auto">
          <a:xfrm>
            <a:off x="2667000" y="746125"/>
            <a:ext cx="3505200" cy="396875"/>
          </a:xfrm>
          <a:prstGeom prst="rect">
            <a:avLst/>
          </a:prstGeom>
          <a:noFill/>
          <a:ln w="9525">
            <a:noFill/>
            <a:miter lim="800000"/>
            <a:headEnd/>
            <a:tailEnd/>
          </a:ln>
        </p:spPr>
        <p:txBody>
          <a:bodyPr>
            <a:spAutoFit/>
          </a:bodyPr>
          <a:lstStyle/>
          <a:p>
            <a:pPr>
              <a:spcBef>
                <a:spcPct val="50000"/>
              </a:spcBef>
            </a:pPr>
            <a:r>
              <a:rPr lang="en-US"/>
              <a:t>SẤM SÉT ĐÊM GIAO THỪA</a:t>
            </a:r>
          </a:p>
        </p:txBody>
      </p:sp>
      <p:pic>
        <p:nvPicPr>
          <p:cNvPr id="43013" name="Picture 8"/>
          <p:cNvPicPr>
            <a:picLocks noChangeAspect="1" noChangeArrowheads="1"/>
          </p:cNvPicPr>
          <p:nvPr/>
        </p:nvPicPr>
        <p:blipFill>
          <a:blip r:embed="rId2"/>
          <a:srcRect/>
          <a:stretch>
            <a:fillRect/>
          </a:stretch>
        </p:blipFill>
        <p:spPr bwMode="auto">
          <a:xfrm>
            <a:off x="914400" y="1295400"/>
            <a:ext cx="7086600" cy="4802188"/>
          </a:xfrm>
          <a:prstGeom prst="rect">
            <a:avLst/>
          </a:prstGeom>
          <a:noFill/>
          <a:ln w="38100">
            <a:solidFill>
              <a:srgbClr val="FF3300"/>
            </a:solidFill>
            <a:miter lim="800000"/>
            <a:headEnd/>
            <a:tailEnd/>
          </a:ln>
        </p:spPr>
      </p:pic>
      <p:sp>
        <p:nvSpPr>
          <p:cNvPr id="43014" name="Text Box 6"/>
          <p:cNvSpPr txBox="1">
            <a:spLocks noChangeArrowheads="1"/>
          </p:cNvSpPr>
          <p:nvPr/>
        </p:nvSpPr>
        <p:spPr bwMode="auto">
          <a:xfrm>
            <a:off x="609600" y="6172200"/>
            <a:ext cx="8305800" cy="366713"/>
          </a:xfrm>
          <a:prstGeom prst="rect">
            <a:avLst/>
          </a:prstGeom>
          <a:noFill/>
          <a:ln w="9525">
            <a:noFill/>
            <a:miter lim="800000"/>
            <a:headEnd/>
            <a:tailEnd/>
          </a:ln>
        </p:spPr>
        <p:txBody>
          <a:bodyPr>
            <a:spAutoFit/>
          </a:bodyPr>
          <a:lstStyle/>
          <a:p>
            <a:pPr>
              <a:spcBef>
                <a:spcPct val="50000"/>
              </a:spcBef>
            </a:pPr>
            <a:r>
              <a:rPr lang="en-US" sz="1800" i="1"/>
              <a:t>Quân  giải phóng tiến công vào Sứ quán Mĩ ở Sài Gòn Tết Mậu Thân 1968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checkerboard(across)">
                                      <p:cBhvr>
                                        <p:cTn id="7" dur="500"/>
                                        <p:tgtEl>
                                          <p:spTgt spid="430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checkerboard(across)">
                                      <p:cBhvr>
                                        <p:cTn id="10"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D8DB10CE-6817-4625-ACF6-D7A92AF83441}"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pic>
        <p:nvPicPr>
          <p:cNvPr id="41986" name="Picture 2"/>
          <p:cNvPicPr>
            <a:picLocks noChangeAspect="1" noChangeArrowheads="1"/>
          </p:cNvPicPr>
          <p:nvPr/>
        </p:nvPicPr>
        <p:blipFill>
          <a:blip r:embed="rId2"/>
          <a:srcRect/>
          <a:stretch>
            <a:fillRect/>
          </a:stretch>
        </p:blipFill>
        <p:spPr bwMode="auto">
          <a:xfrm>
            <a:off x="4724400" y="1676400"/>
            <a:ext cx="4267200" cy="5105400"/>
          </a:xfrm>
          <a:prstGeom prst="rect">
            <a:avLst/>
          </a:prstGeom>
          <a:noFill/>
          <a:ln w="57150" cmpd="thinThick">
            <a:solidFill>
              <a:srgbClr val="000000"/>
            </a:solidFill>
            <a:miter lim="800000"/>
            <a:headEnd/>
            <a:tailEnd/>
          </a:ln>
        </p:spPr>
      </p:pic>
      <p:sp>
        <p:nvSpPr>
          <p:cNvPr id="8196" name="Text Box 5"/>
          <p:cNvSpPr txBox="1">
            <a:spLocks noChangeArrowheads="1"/>
          </p:cNvSpPr>
          <p:nvPr/>
        </p:nvSpPr>
        <p:spPr bwMode="auto">
          <a:xfrm>
            <a:off x="3276600" y="381000"/>
            <a:ext cx="16002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8197" name="Text Box 6"/>
          <p:cNvSpPr txBox="1">
            <a:spLocks noChangeArrowheads="1"/>
          </p:cNvSpPr>
          <p:nvPr/>
        </p:nvSpPr>
        <p:spPr bwMode="auto">
          <a:xfrm>
            <a:off x="2286000" y="746125"/>
            <a:ext cx="42672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8198" name="Text Box 7"/>
          <p:cNvSpPr txBox="1">
            <a:spLocks noChangeArrowheads="1"/>
          </p:cNvSpPr>
          <p:nvPr/>
        </p:nvSpPr>
        <p:spPr bwMode="auto">
          <a:xfrm>
            <a:off x="152400" y="1203325"/>
            <a:ext cx="8458200" cy="457200"/>
          </a:xfrm>
          <a:prstGeom prst="rect">
            <a:avLst/>
          </a:prstGeom>
          <a:noFill/>
          <a:ln w="9525">
            <a:noFill/>
            <a:miter lim="800000"/>
            <a:headEnd/>
            <a:tailEnd/>
          </a:ln>
        </p:spPr>
        <p:txBody>
          <a:bodyPr>
            <a:spAutoFit/>
          </a:bodyPr>
          <a:lstStyle/>
          <a:p>
            <a:pPr>
              <a:spcBef>
                <a:spcPct val="50000"/>
              </a:spcBef>
            </a:pPr>
            <a:r>
              <a:rPr lang="en-US" sz="2400">
                <a:solidFill>
                  <a:srgbClr val="FFFF66"/>
                </a:solidFill>
              </a:rPr>
              <a:t>1. Diễn biến cuộc tổng tiến công nổi dậy tết Mậu Thân 1968</a:t>
            </a:r>
          </a:p>
        </p:txBody>
      </p:sp>
      <p:sp>
        <p:nvSpPr>
          <p:cNvPr id="41992" name="AutoShape 8"/>
          <p:cNvSpPr>
            <a:spLocks noChangeArrowheads="1"/>
          </p:cNvSpPr>
          <p:nvPr/>
        </p:nvSpPr>
        <p:spPr bwMode="auto">
          <a:xfrm rot="-2060766">
            <a:off x="7391400" y="5029200"/>
            <a:ext cx="304800" cy="228600"/>
          </a:xfrm>
          <a:prstGeom prst="leftArrow">
            <a:avLst>
              <a:gd name="adj1" fmla="val 50000"/>
              <a:gd name="adj2" fmla="val 33333"/>
            </a:avLst>
          </a:prstGeom>
          <a:solidFill>
            <a:srgbClr val="FF0000"/>
          </a:solidFill>
          <a:ln w="19050">
            <a:solidFill>
              <a:srgbClr val="FF0000"/>
            </a:solidFill>
            <a:miter lim="800000"/>
            <a:headEnd/>
            <a:tailEnd/>
          </a:ln>
        </p:spPr>
        <p:txBody>
          <a:bodyPr wrap="none" anchor="ctr"/>
          <a:lstStyle/>
          <a:p>
            <a:endParaRPr lang="en-US"/>
          </a:p>
        </p:txBody>
      </p:sp>
      <p:sp>
        <p:nvSpPr>
          <p:cNvPr id="41993" name="AutoShape 9"/>
          <p:cNvSpPr>
            <a:spLocks noChangeArrowheads="1"/>
          </p:cNvSpPr>
          <p:nvPr/>
        </p:nvSpPr>
        <p:spPr bwMode="auto">
          <a:xfrm rot="-2060766">
            <a:off x="6705600" y="5562600"/>
            <a:ext cx="304800" cy="228600"/>
          </a:xfrm>
          <a:prstGeom prst="leftArrow">
            <a:avLst>
              <a:gd name="adj1" fmla="val 50000"/>
              <a:gd name="adj2" fmla="val 33333"/>
            </a:avLst>
          </a:prstGeom>
          <a:solidFill>
            <a:srgbClr val="FF0000"/>
          </a:solidFill>
          <a:ln w="19050">
            <a:solidFill>
              <a:srgbClr val="FF0000"/>
            </a:solidFill>
            <a:miter lim="800000"/>
            <a:headEnd/>
            <a:tailEnd/>
          </a:ln>
        </p:spPr>
        <p:txBody>
          <a:bodyPr wrap="none" anchor="ctr"/>
          <a:lstStyle/>
          <a:p>
            <a:endParaRPr lang="en-US"/>
          </a:p>
        </p:txBody>
      </p:sp>
      <p:sp>
        <p:nvSpPr>
          <p:cNvPr id="41994" name="AutoShape 10"/>
          <p:cNvSpPr>
            <a:spLocks noChangeArrowheads="1"/>
          </p:cNvSpPr>
          <p:nvPr/>
        </p:nvSpPr>
        <p:spPr bwMode="auto">
          <a:xfrm rot="-2060766">
            <a:off x="7772400" y="2209800"/>
            <a:ext cx="304800" cy="228600"/>
          </a:xfrm>
          <a:prstGeom prst="leftArrow">
            <a:avLst>
              <a:gd name="adj1" fmla="val 50000"/>
              <a:gd name="adj2" fmla="val 33333"/>
            </a:avLst>
          </a:prstGeom>
          <a:solidFill>
            <a:srgbClr val="FF0000"/>
          </a:solidFill>
          <a:ln w="19050">
            <a:solidFill>
              <a:srgbClr val="FF0000"/>
            </a:solidFill>
            <a:miter lim="800000"/>
            <a:headEnd/>
            <a:tailEnd/>
          </a:ln>
        </p:spPr>
        <p:txBody>
          <a:bodyPr wrap="none" anchor="ctr"/>
          <a:lstStyle/>
          <a:p>
            <a:endParaRPr lang="en-US"/>
          </a:p>
        </p:txBody>
      </p:sp>
      <p:sp>
        <p:nvSpPr>
          <p:cNvPr id="41995" name="AutoShape 11"/>
          <p:cNvSpPr>
            <a:spLocks noChangeArrowheads="1"/>
          </p:cNvSpPr>
          <p:nvPr/>
        </p:nvSpPr>
        <p:spPr bwMode="auto">
          <a:xfrm rot="-2060766">
            <a:off x="8153400" y="2438400"/>
            <a:ext cx="304800" cy="228600"/>
          </a:xfrm>
          <a:prstGeom prst="leftArrow">
            <a:avLst>
              <a:gd name="adj1" fmla="val 50000"/>
              <a:gd name="adj2" fmla="val 33333"/>
            </a:avLst>
          </a:prstGeom>
          <a:solidFill>
            <a:srgbClr val="FF0000"/>
          </a:solidFill>
          <a:ln w="19050">
            <a:solidFill>
              <a:srgbClr val="FF0000"/>
            </a:solidFill>
            <a:miter lim="800000"/>
            <a:headEnd/>
            <a:tailEnd/>
          </a:ln>
        </p:spPr>
        <p:txBody>
          <a:bodyPr wrap="none" anchor="ctr"/>
          <a:lstStyle/>
          <a:p>
            <a:endParaRPr lang="en-US"/>
          </a:p>
        </p:txBody>
      </p:sp>
      <p:sp>
        <p:nvSpPr>
          <p:cNvPr id="41996" name="AutoShape 12"/>
          <p:cNvSpPr>
            <a:spLocks noChangeArrowheads="1"/>
          </p:cNvSpPr>
          <p:nvPr/>
        </p:nvSpPr>
        <p:spPr bwMode="auto">
          <a:xfrm rot="-2060766">
            <a:off x="7315200" y="1981200"/>
            <a:ext cx="304800" cy="228600"/>
          </a:xfrm>
          <a:prstGeom prst="leftArrow">
            <a:avLst>
              <a:gd name="adj1" fmla="val 50000"/>
              <a:gd name="adj2" fmla="val 33333"/>
            </a:avLst>
          </a:prstGeom>
          <a:solidFill>
            <a:srgbClr val="FF0000"/>
          </a:solidFill>
          <a:ln w="19050">
            <a:solidFill>
              <a:srgbClr val="FF0000"/>
            </a:solidFill>
            <a:miter lim="800000"/>
            <a:headEnd/>
            <a:tailEnd/>
          </a:ln>
        </p:spPr>
        <p:txBody>
          <a:bodyPr wrap="none" anchor="ctr"/>
          <a:lstStyle/>
          <a:p>
            <a:endParaRPr lang="en-US"/>
          </a:p>
        </p:txBody>
      </p:sp>
      <p:sp>
        <p:nvSpPr>
          <p:cNvPr id="41997" name="AutoShape 13"/>
          <p:cNvSpPr>
            <a:spLocks noChangeArrowheads="1"/>
          </p:cNvSpPr>
          <p:nvPr/>
        </p:nvSpPr>
        <p:spPr bwMode="auto">
          <a:xfrm rot="-2060766">
            <a:off x="8686800" y="4343400"/>
            <a:ext cx="304800" cy="228600"/>
          </a:xfrm>
          <a:prstGeom prst="leftArrow">
            <a:avLst>
              <a:gd name="adj1" fmla="val 50000"/>
              <a:gd name="adj2" fmla="val 33333"/>
            </a:avLst>
          </a:prstGeom>
          <a:solidFill>
            <a:srgbClr val="FF0000"/>
          </a:solidFill>
          <a:ln w="190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heel(4)">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2"/>
                                        </p:tgtEl>
                                        <p:attrNameLst>
                                          <p:attrName>style.visibility</p:attrName>
                                        </p:attrNameLst>
                                      </p:cBhvr>
                                      <p:to>
                                        <p:strVal val="visible"/>
                                      </p:to>
                                    </p:set>
                                    <p:animEffect transition="in" filter="box(in)">
                                      <p:cBhvr>
                                        <p:cTn id="12" dur="500"/>
                                        <p:tgtEl>
                                          <p:spTgt spid="419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93"/>
                                        </p:tgtEl>
                                        <p:attrNameLst>
                                          <p:attrName>style.visibility</p:attrName>
                                        </p:attrNameLst>
                                      </p:cBhvr>
                                      <p:to>
                                        <p:strVal val="visible"/>
                                      </p:to>
                                    </p:set>
                                    <p:animEffect transition="in" filter="checkerboard(across)">
                                      <p:cBhvr>
                                        <p:cTn id="17" dur="500"/>
                                        <p:tgtEl>
                                          <p:spTgt spid="41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997"/>
                                        </p:tgtEl>
                                        <p:attrNameLst>
                                          <p:attrName>style.visibility</p:attrName>
                                        </p:attrNameLst>
                                      </p:cBhvr>
                                      <p:to>
                                        <p:strVal val="visible"/>
                                      </p:to>
                                    </p:set>
                                    <p:animEffect transition="in" filter="box(in)">
                                      <p:cBhvr>
                                        <p:cTn id="22" dur="500"/>
                                        <p:tgtEl>
                                          <p:spTgt spid="419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994"/>
                                        </p:tgtEl>
                                        <p:attrNameLst>
                                          <p:attrName>style.visibility</p:attrName>
                                        </p:attrNameLst>
                                      </p:cBhvr>
                                      <p:to>
                                        <p:strVal val="visible"/>
                                      </p:to>
                                    </p:set>
                                    <p:animEffect transition="in" filter="box(in)">
                                      <p:cBhvr>
                                        <p:cTn id="27" dur="500"/>
                                        <p:tgtEl>
                                          <p:spTgt spid="419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995"/>
                                        </p:tgtEl>
                                        <p:attrNameLst>
                                          <p:attrName>style.visibility</p:attrName>
                                        </p:attrNameLst>
                                      </p:cBhvr>
                                      <p:to>
                                        <p:strVal val="visible"/>
                                      </p:to>
                                    </p:set>
                                    <p:animEffect transition="in" filter="box(in)">
                                      <p:cBhvr>
                                        <p:cTn id="32" dur="500"/>
                                        <p:tgtEl>
                                          <p:spTgt spid="419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996"/>
                                        </p:tgtEl>
                                        <p:attrNameLst>
                                          <p:attrName>style.visibility</p:attrName>
                                        </p:attrNameLst>
                                      </p:cBhvr>
                                      <p:to>
                                        <p:strVal val="visible"/>
                                      </p:to>
                                    </p:set>
                                    <p:animEffect transition="in" filter="box(in)">
                                      <p:cBhvr>
                                        <p:cTn id="37" dur="5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animBg="1"/>
      <p:bldP spid="41994" grpId="0" animBg="1"/>
      <p:bldP spid="41995" grpId="0" animBg="1"/>
      <p:bldP spid="41996" grpId="0" animBg="1"/>
      <p:bldP spid="419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47B703D-F6C2-4242-B9E8-B471D7743D5A}"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9219" name="Text Box 3"/>
          <p:cNvSpPr txBox="1">
            <a:spLocks noChangeArrowheads="1"/>
          </p:cNvSpPr>
          <p:nvPr/>
        </p:nvSpPr>
        <p:spPr bwMode="auto">
          <a:xfrm>
            <a:off x="3733800" y="381000"/>
            <a:ext cx="17526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9220" name="Text Box 4"/>
          <p:cNvSpPr txBox="1">
            <a:spLocks noChangeArrowheads="1"/>
          </p:cNvSpPr>
          <p:nvPr/>
        </p:nvSpPr>
        <p:spPr bwMode="auto">
          <a:xfrm>
            <a:off x="2667000" y="746125"/>
            <a:ext cx="44196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9221" name="Text Box 6"/>
          <p:cNvSpPr txBox="1">
            <a:spLocks noChangeArrowheads="1"/>
          </p:cNvSpPr>
          <p:nvPr/>
        </p:nvSpPr>
        <p:spPr bwMode="auto">
          <a:xfrm>
            <a:off x="228600" y="1371600"/>
            <a:ext cx="8534400" cy="457200"/>
          </a:xfrm>
          <a:prstGeom prst="rect">
            <a:avLst/>
          </a:prstGeom>
          <a:noFill/>
          <a:ln w="9525">
            <a:noFill/>
            <a:miter lim="800000"/>
            <a:headEnd/>
            <a:tailEnd/>
          </a:ln>
        </p:spPr>
        <p:txBody>
          <a:bodyPr>
            <a:spAutoFit/>
          </a:bodyPr>
          <a:lstStyle/>
          <a:p>
            <a:pPr>
              <a:spcBef>
                <a:spcPct val="50000"/>
              </a:spcBef>
            </a:pPr>
            <a:r>
              <a:rPr lang="en-US" sz="2400">
                <a:solidFill>
                  <a:srgbClr val="FFFF66"/>
                </a:solidFill>
              </a:rPr>
              <a:t>1. Diễn biến cuộc tổng tiến công nổi dậy tết Mậu Thân 1968c</a:t>
            </a:r>
          </a:p>
        </p:txBody>
      </p:sp>
      <p:grpSp>
        <p:nvGrpSpPr>
          <p:cNvPr id="2" name="Group 9"/>
          <p:cNvGrpSpPr>
            <a:grpSpLocks/>
          </p:cNvGrpSpPr>
          <p:nvPr/>
        </p:nvGrpSpPr>
        <p:grpSpPr bwMode="auto">
          <a:xfrm>
            <a:off x="304800" y="2362200"/>
            <a:ext cx="4038600" cy="1616075"/>
            <a:chOff x="960" y="1910"/>
            <a:chExt cx="3456" cy="1018"/>
          </a:xfrm>
        </p:grpSpPr>
        <p:sp>
          <p:nvSpPr>
            <p:cNvPr id="9231" name="Text Box 10"/>
            <p:cNvSpPr txBox="1">
              <a:spLocks noChangeArrowheads="1"/>
            </p:cNvSpPr>
            <p:nvPr/>
          </p:nvSpPr>
          <p:spPr bwMode="auto">
            <a:xfrm>
              <a:off x="2208" y="1910"/>
              <a:ext cx="2208" cy="1018"/>
            </a:xfrm>
            <a:prstGeom prst="rect">
              <a:avLst/>
            </a:prstGeom>
            <a:noFill/>
            <a:ln w="9525">
              <a:noFill/>
              <a:miter lim="800000"/>
              <a:headEnd/>
              <a:tailEnd/>
            </a:ln>
          </p:spPr>
          <p:txBody>
            <a:bodyPr>
              <a:spAutoFit/>
            </a:bodyPr>
            <a:lstStyle/>
            <a:p>
              <a:pPr algn="just" eaLnBrk="0" hangingPunct="0">
                <a:spcBef>
                  <a:spcPct val="50000"/>
                </a:spcBef>
              </a:pPr>
              <a:r>
                <a:rPr lang="en-US"/>
                <a:t>Cuộc tổng tiến công và nổi dậy diễn ra đồng thời ở nhiều thị xã, thành phố, chi khu quân sự.</a:t>
              </a:r>
            </a:p>
          </p:txBody>
        </p:sp>
        <p:sp>
          <p:nvSpPr>
            <p:cNvPr id="9232" name="Text Box 11"/>
            <p:cNvSpPr txBox="1">
              <a:spLocks noChangeArrowheads="1"/>
            </p:cNvSpPr>
            <p:nvPr/>
          </p:nvSpPr>
          <p:spPr bwMode="auto">
            <a:xfrm>
              <a:off x="960" y="2246"/>
              <a:ext cx="960" cy="442"/>
            </a:xfrm>
            <a:prstGeom prst="rect">
              <a:avLst/>
            </a:prstGeom>
            <a:noFill/>
            <a:ln w="9525">
              <a:noFill/>
              <a:miter lim="800000"/>
              <a:headEnd/>
              <a:tailEnd/>
            </a:ln>
          </p:spPr>
          <p:txBody>
            <a:bodyPr>
              <a:spAutoFit/>
            </a:bodyPr>
            <a:lstStyle/>
            <a:p>
              <a:pPr>
                <a:spcBef>
                  <a:spcPct val="50000"/>
                </a:spcBef>
              </a:pPr>
              <a:r>
                <a:rPr lang="en-US"/>
                <a:t>Đồng loạt:</a:t>
              </a:r>
            </a:p>
          </p:txBody>
        </p:sp>
        <p:sp>
          <p:nvSpPr>
            <p:cNvPr id="9233" name="AutoShape 12"/>
            <p:cNvSpPr>
              <a:spLocks/>
            </p:cNvSpPr>
            <p:nvPr/>
          </p:nvSpPr>
          <p:spPr bwMode="auto">
            <a:xfrm>
              <a:off x="1824" y="1958"/>
              <a:ext cx="336" cy="826"/>
            </a:xfrm>
            <a:prstGeom prst="leftBrace">
              <a:avLst>
                <a:gd name="adj1" fmla="val 20486"/>
                <a:gd name="adj2" fmla="val 50000"/>
              </a:avLst>
            </a:prstGeom>
            <a:noFill/>
            <a:ln w="25400">
              <a:solidFill>
                <a:schemeClr val="bg1"/>
              </a:solidFill>
              <a:round/>
              <a:headEnd/>
              <a:tailEnd/>
            </a:ln>
          </p:spPr>
          <p:txBody>
            <a:bodyPr wrap="none" anchor="ctr"/>
            <a:lstStyle/>
            <a:p>
              <a:endParaRPr lang="en-US"/>
            </a:p>
          </p:txBody>
        </p:sp>
      </p:grpSp>
      <p:grpSp>
        <p:nvGrpSpPr>
          <p:cNvPr id="3" name="Group 13"/>
          <p:cNvGrpSpPr>
            <a:grpSpLocks/>
          </p:cNvGrpSpPr>
          <p:nvPr/>
        </p:nvGrpSpPr>
        <p:grpSpPr bwMode="auto">
          <a:xfrm>
            <a:off x="4648200" y="2209800"/>
            <a:ext cx="3733800" cy="2073275"/>
            <a:chOff x="1104" y="1766"/>
            <a:chExt cx="3312" cy="1306"/>
          </a:xfrm>
        </p:grpSpPr>
        <p:sp>
          <p:nvSpPr>
            <p:cNvPr id="9228" name="Text Box 14"/>
            <p:cNvSpPr txBox="1">
              <a:spLocks noChangeArrowheads="1"/>
            </p:cNvSpPr>
            <p:nvPr/>
          </p:nvSpPr>
          <p:spPr bwMode="auto">
            <a:xfrm>
              <a:off x="2208" y="1766"/>
              <a:ext cx="2208" cy="1306"/>
            </a:xfrm>
            <a:prstGeom prst="rect">
              <a:avLst/>
            </a:prstGeom>
            <a:noFill/>
            <a:ln w="9525">
              <a:noFill/>
              <a:miter lim="800000"/>
              <a:headEnd/>
              <a:tailEnd/>
            </a:ln>
          </p:spPr>
          <p:txBody>
            <a:bodyPr>
              <a:spAutoFit/>
            </a:bodyPr>
            <a:lstStyle/>
            <a:p>
              <a:pPr algn="just" eaLnBrk="0" hangingPunct="0">
                <a:spcBef>
                  <a:spcPct val="50000"/>
                </a:spcBef>
              </a:pPr>
              <a:r>
                <a:rPr lang="en-US"/>
                <a:t>-Tấn công vào đêm giao thừa.</a:t>
              </a:r>
            </a:p>
            <a:p>
              <a:pPr algn="just" eaLnBrk="0" hangingPunct="0">
                <a:spcBef>
                  <a:spcPct val="50000"/>
                </a:spcBef>
              </a:pPr>
              <a:r>
                <a:rPr lang="en-US"/>
                <a:t>- Đánh vào các cơ quan đầu não của địch, các thành phố lớn.</a:t>
              </a:r>
            </a:p>
          </p:txBody>
        </p:sp>
        <p:sp>
          <p:nvSpPr>
            <p:cNvPr id="9229" name="Text Box 15"/>
            <p:cNvSpPr txBox="1">
              <a:spLocks noChangeArrowheads="1"/>
            </p:cNvSpPr>
            <p:nvPr/>
          </p:nvSpPr>
          <p:spPr bwMode="auto">
            <a:xfrm>
              <a:off x="1104" y="2150"/>
              <a:ext cx="815" cy="442"/>
            </a:xfrm>
            <a:prstGeom prst="rect">
              <a:avLst/>
            </a:prstGeom>
            <a:noFill/>
            <a:ln w="9525">
              <a:noFill/>
              <a:miter lim="800000"/>
              <a:headEnd/>
              <a:tailEnd/>
            </a:ln>
          </p:spPr>
          <p:txBody>
            <a:bodyPr>
              <a:spAutoFit/>
            </a:bodyPr>
            <a:lstStyle/>
            <a:p>
              <a:pPr>
                <a:spcBef>
                  <a:spcPct val="50000"/>
                </a:spcBef>
              </a:pPr>
              <a:r>
                <a:rPr lang="en-US"/>
                <a:t>Bất ngờ:</a:t>
              </a:r>
            </a:p>
          </p:txBody>
        </p:sp>
        <p:sp>
          <p:nvSpPr>
            <p:cNvPr id="9230" name="AutoShape 16"/>
            <p:cNvSpPr>
              <a:spLocks/>
            </p:cNvSpPr>
            <p:nvPr/>
          </p:nvSpPr>
          <p:spPr bwMode="auto">
            <a:xfrm>
              <a:off x="1872" y="1814"/>
              <a:ext cx="288" cy="1008"/>
            </a:xfrm>
            <a:prstGeom prst="leftBrace">
              <a:avLst>
                <a:gd name="adj1" fmla="val 29167"/>
                <a:gd name="adj2" fmla="val 50000"/>
              </a:avLst>
            </a:prstGeom>
            <a:noFill/>
            <a:ln w="25400">
              <a:solidFill>
                <a:schemeClr val="bg1"/>
              </a:solidFill>
              <a:round/>
              <a:headEnd/>
              <a:tailEnd/>
            </a:ln>
          </p:spPr>
          <p:txBody>
            <a:bodyPr wrap="none" anchor="ctr"/>
            <a:lstStyle/>
            <a:p>
              <a:endParaRPr lang="en-US"/>
            </a:p>
          </p:txBody>
        </p:sp>
      </p:grpSp>
      <p:grpSp>
        <p:nvGrpSpPr>
          <p:cNvPr id="4" name="Group 19"/>
          <p:cNvGrpSpPr>
            <a:grpSpLocks/>
          </p:cNvGrpSpPr>
          <p:nvPr/>
        </p:nvGrpSpPr>
        <p:grpSpPr bwMode="auto">
          <a:xfrm>
            <a:off x="609600" y="4206875"/>
            <a:ext cx="8229600" cy="1447800"/>
            <a:chOff x="192" y="3264"/>
            <a:chExt cx="5184" cy="912"/>
          </a:xfrm>
        </p:grpSpPr>
        <p:sp>
          <p:nvSpPr>
            <p:cNvPr id="9226" name="AutoShape 17"/>
            <p:cNvSpPr>
              <a:spLocks noChangeArrowheads="1"/>
            </p:cNvSpPr>
            <p:nvPr/>
          </p:nvSpPr>
          <p:spPr bwMode="auto">
            <a:xfrm>
              <a:off x="192" y="3264"/>
              <a:ext cx="5184" cy="912"/>
            </a:xfrm>
            <a:prstGeom prst="flowChartManualInput">
              <a:avLst/>
            </a:prstGeom>
            <a:gradFill rotWithShape="1">
              <a:gsLst>
                <a:gs pos="0">
                  <a:srgbClr val="99FF66"/>
                </a:gs>
                <a:gs pos="50000">
                  <a:srgbClr val="FFFF66"/>
                </a:gs>
                <a:gs pos="100000">
                  <a:srgbClr val="99FF66"/>
                </a:gs>
              </a:gsLst>
              <a:lin ang="5400000" scaled="1"/>
            </a:gradFill>
            <a:ln w="9525">
              <a:solidFill>
                <a:schemeClr val="tx1"/>
              </a:solidFill>
              <a:miter lim="800000"/>
              <a:headEnd/>
              <a:tailEnd/>
            </a:ln>
          </p:spPr>
          <p:txBody>
            <a:bodyPr wrap="none" anchor="ctr"/>
            <a:lstStyle/>
            <a:p>
              <a:endParaRPr lang="en-US"/>
            </a:p>
          </p:txBody>
        </p:sp>
        <p:sp>
          <p:nvSpPr>
            <p:cNvPr id="9227" name="Text Box 18"/>
            <p:cNvSpPr txBox="1">
              <a:spLocks noChangeArrowheads="1"/>
            </p:cNvSpPr>
            <p:nvPr/>
          </p:nvSpPr>
          <p:spPr bwMode="auto">
            <a:xfrm>
              <a:off x="432" y="3408"/>
              <a:ext cx="4512" cy="756"/>
            </a:xfrm>
            <a:prstGeom prst="rect">
              <a:avLst/>
            </a:prstGeom>
            <a:noFill/>
            <a:ln w="9525">
              <a:noFill/>
              <a:miter lim="800000"/>
              <a:headEnd/>
              <a:tailEnd/>
            </a:ln>
          </p:spPr>
          <p:txBody>
            <a:bodyPr>
              <a:spAutoFit/>
            </a:bodyPr>
            <a:lstStyle/>
            <a:p>
              <a:pPr algn="just" eaLnBrk="0" hangingPunct="0">
                <a:spcBef>
                  <a:spcPct val="50000"/>
                </a:spcBef>
              </a:pPr>
              <a:r>
                <a:rPr lang="en-US" sz="2400" i="1">
                  <a:solidFill>
                    <a:srgbClr val="000099"/>
                  </a:solidFill>
                </a:rPr>
                <a:t>- Cuộc tổng tiến công và nổi dậy tết Mậu Thân năm 1968 là một cuộc tấn công mang tính đồng loạt và bất ngờ.</a:t>
              </a:r>
            </a:p>
          </p:txBody>
        </p:sp>
      </p:grpSp>
      <p:sp>
        <p:nvSpPr>
          <p:cNvPr id="9225" name="Subtitle 18"/>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00662E40-10AC-4659-AA70-A45F8E847F0C}"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0243" name="Text Box 3"/>
          <p:cNvSpPr txBox="1">
            <a:spLocks noChangeArrowheads="1"/>
          </p:cNvSpPr>
          <p:nvPr/>
        </p:nvSpPr>
        <p:spPr bwMode="auto">
          <a:xfrm>
            <a:off x="3733800" y="381000"/>
            <a:ext cx="1676400" cy="457200"/>
          </a:xfrm>
          <a:prstGeom prst="rect">
            <a:avLst/>
          </a:prstGeom>
          <a:noFill/>
          <a:ln w="9525">
            <a:noFill/>
            <a:miter lim="800000"/>
            <a:headEnd/>
            <a:tailEnd/>
          </a:ln>
        </p:spPr>
        <p:txBody>
          <a:bodyPr>
            <a:spAutoFit/>
          </a:bodyPr>
          <a:lstStyle/>
          <a:p>
            <a:pPr>
              <a:spcBef>
                <a:spcPct val="50000"/>
              </a:spcBef>
            </a:pPr>
            <a:r>
              <a:rPr lang="en-US" sz="2400"/>
              <a:t>Lịch sử</a:t>
            </a:r>
          </a:p>
        </p:txBody>
      </p:sp>
      <p:sp>
        <p:nvSpPr>
          <p:cNvPr id="10244" name="Text Box 4"/>
          <p:cNvSpPr txBox="1">
            <a:spLocks noChangeArrowheads="1"/>
          </p:cNvSpPr>
          <p:nvPr/>
        </p:nvSpPr>
        <p:spPr bwMode="auto">
          <a:xfrm>
            <a:off x="2667000" y="746125"/>
            <a:ext cx="4191000" cy="457200"/>
          </a:xfrm>
          <a:prstGeom prst="rect">
            <a:avLst/>
          </a:prstGeom>
          <a:noFill/>
          <a:ln w="9525">
            <a:noFill/>
            <a:miter lim="800000"/>
            <a:headEnd/>
            <a:tailEnd/>
          </a:ln>
        </p:spPr>
        <p:txBody>
          <a:bodyPr>
            <a:spAutoFit/>
          </a:bodyPr>
          <a:lstStyle/>
          <a:p>
            <a:pPr>
              <a:spcBef>
                <a:spcPct val="50000"/>
              </a:spcBef>
            </a:pPr>
            <a:r>
              <a:rPr lang="en-US" sz="2400"/>
              <a:t>SẤM SÉT ĐÊM GIAO THỪA</a:t>
            </a:r>
          </a:p>
        </p:txBody>
      </p:sp>
      <p:sp>
        <p:nvSpPr>
          <p:cNvPr id="10245" name="Text Box 9"/>
          <p:cNvSpPr txBox="1">
            <a:spLocks noChangeArrowheads="1"/>
          </p:cNvSpPr>
          <p:nvPr/>
        </p:nvSpPr>
        <p:spPr bwMode="auto">
          <a:xfrm>
            <a:off x="152400" y="1600200"/>
            <a:ext cx="8534400" cy="457200"/>
          </a:xfrm>
          <a:prstGeom prst="rect">
            <a:avLst/>
          </a:prstGeom>
          <a:noFill/>
          <a:ln w="9525">
            <a:noFill/>
            <a:miter lim="800000"/>
            <a:headEnd/>
            <a:tailEnd/>
          </a:ln>
        </p:spPr>
        <p:txBody>
          <a:bodyPr>
            <a:spAutoFit/>
          </a:bodyPr>
          <a:lstStyle/>
          <a:p>
            <a:pPr>
              <a:spcBef>
                <a:spcPct val="50000"/>
              </a:spcBef>
            </a:pPr>
            <a:r>
              <a:rPr lang="en-US" sz="2400">
                <a:solidFill>
                  <a:srgbClr val="FFFF66"/>
                </a:solidFill>
              </a:rPr>
              <a:t>1. Diễn biến cuộc tổng tiến công nổi dậy tết Mậu Thân 1968</a:t>
            </a:r>
          </a:p>
        </p:txBody>
      </p:sp>
      <p:sp>
        <p:nvSpPr>
          <p:cNvPr id="9227" name="Text Box 11"/>
          <p:cNvSpPr txBox="1">
            <a:spLocks noChangeArrowheads="1"/>
          </p:cNvSpPr>
          <p:nvPr/>
        </p:nvSpPr>
        <p:spPr bwMode="auto">
          <a:xfrm>
            <a:off x="152400" y="2209800"/>
            <a:ext cx="8686800" cy="830263"/>
          </a:xfrm>
          <a:prstGeom prst="rect">
            <a:avLst/>
          </a:prstGeom>
          <a:noFill/>
          <a:ln w="9525">
            <a:noFill/>
            <a:miter lim="800000"/>
            <a:headEnd/>
            <a:tailEnd/>
          </a:ln>
        </p:spPr>
        <p:txBody>
          <a:bodyPr>
            <a:spAutoFit/>
          </a:bodyPr>
          <a:lstStyle/>
          <a:p>
            <a:pPr>
              <a:spcBef>
                <a:spcPct val="50000"/>
              </a:spcBef>
            </a:pPr>
            <a:r>
              <a:rPr lang="en-US" sz="2400">
                <a:solidFill>
                  <a:srgbClr val="FFFF66"/>
                </a:solidFill>
              </a:rPr>
              <a:t>2.  Kết quả, ý nghĩa của cuộc tấn công nổi dậy tết Mậu Thân 1968</a:t>
            </a:r>
          </a:p>
        </p:txBody>
      </p:sp>
      <p:grpSp>
        <p:nvGrpSpPr>
          <p:cNvPr id="2" name="Group 18"/>
          <p:cNvGrpSpPr>
            <a:grpSpLocks/>
          </p:cNvGrpSpPr>
          <p:nvPr/>
        </p:nvGrpSpPr>
        <p:grpSpPr bwMode="auto">
          <a:xfrm>
            <a:off x="533400" y="3276600"/>
            <a:ext cx="8382000" cy="1524000"/>
            <a:chOff x="240" y="2544"/>
            <a:chExt cx="5280" cy="960"/>
          </a:xfrm>
        </p:grpSpPr>
        <p:sp>
          <p:nvSpPr>
            <p:cNvPr id="10249" name="AutoShape 16"/>
            <p:cNvSpPr>
              <a:spLocks noChangeArrowheads="1"/>
            </p:cNvSpPr>
            <p:nvPr/>
          </p:nvSpPr>
          <p:spPr bwMode="auto">
            <a:xfrm>
              <a:off x="240" y="2544"/>
              <a:ext cx="5136" cy="960"/>
            </a:xfrm>
            <a:prstGeom prst="flowChartDocument">
              <a:avLst/>
            </a:prstGeom>
            <a:gradFill rotWithShape="1">
              <a:gsLst>
                <a:gs pos="0">
                  <a:srgbClr val="99FF66"/>
                </a:gs>
                <a:gs pos="100000">
                  <a:srgbClr val="FFFF66"/>
                </a:gs>
              </a:gsLst>
              <a:lin ang="5400000" scaled="1"/>
            </a:gradFill>
            <a:ln w="9525">
              <a:solidFill>
                <a:schemeClr val="tx1"/>
              </a:solidFill>
              <a:miter lim="800000"/>
              <a:headEnd/>
              <a:tailEnd/>
            </a:ln>
          </p:spPr>
          <p:txBody>
            <a:bodyPr wrap="none" anchor="ctr"/>
            <a:lstStyle/>
            <a:p>
              <a:endParaRPr lang="en-US"/>
            </a:p>
          </p:txBody>
        </p:sp>
        <p:sp>
          <p:nvSpPr>
            <p:cNvPr id="10250" name="Text Box 17"/>
            <p:cNvSpPr txBox="1">
              <a:spLocks noChangeArrowheads="1"/>
            </p:cNvSpPr>
            <p:nvPr/>
          </p:nvSpPr>
          <p:spPr bwMode="auto">
            <a:xfrm>
              <a:off x="336" y="2698"/>
              <a:ext cx="5184" cy="523"/>
            </a:xfrm>
            <a:prstGeom prst="rect">
              <a:avLst/>
            </a:prstGeom>
            <a:noFill/>
            <a:ln w="9525">
              <a:noFill/>
              <a:miter lim="800000"/>
              <a:headEnd/>
              <a:tailEnd/>
            </a:ln>
          </p:spPr>
          <p:txBody>
            <a:bodyPr>
              <a:spAutoFit/>
            </a:bodyPr>
            <a:lstStyle/>
            <a:p>
              <a:pPr>
                <a:spcBef>
                  <a:spcPct val="50000"/>
                </a:spcBef>
              </a:pPr>
              <a:r>
                <a:rPr lang="en-US" sz="2400" b="1" i="1">
                  <a:solidFill>
                    <a:srgbClr val="000099"/>
                  </a:solidFill>
                </a:rPr>
                <a:t>Nêu kết quả và ý nghĩa của cuộc tiến công và nổi dậy tết Mậu Thân 1968? </a:t>
              </a:r>
            </a:p>
          </p:txBody>
        </p:sp>
      </p:grpSp>
      <p:sp>
        <p:nvSpPr>
          <p:cNvPr id="10248" name="Subtitle 11"/>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1017</Words>
  <Application>Microsoft Office PowerPoint</Application>
  <PresentationFormat>On-screen Show (4:3)</PresentationFormat>
  <Paragraphs>166</Paragraphs>
  <Slides>17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Verdana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xuxu</dc:creator>
  <cp:lastModifiedBy>CSTeam</cp:lastModifiedBy>
  <cp:revision>36</cp:revision>
  <dcterms:created xsi:type="dcterms:W3CDTF">2012-02-18T18:16:14Z</dcterms:created>
  <dcterms:modified xsi:type="dcterms:W3CDTF">2016-06-30T02:39:55Z</dcterms:modified>
</cp:coreProperties>
</file>